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48" r:id="rId3"/>
    <p:sldMasterId id="2147483761" r:id="rId4"/>
    <p:sldMasterId id="2147483773" r:id="rId5"/>
    <p:sldMasterId id="2147483823" r:id="rId6"/>
    <p:sldMasterId id="2147483895" r:id="rId7"/>
    <p:sldMasterId id="2147483931" r:id="rId8"/>
  </p:sldMasterIdLst>
  <p:notesMasterIdLst>
    <p:notesMasterId r:id="rId25"/>
  </p:notesMasterIdLst>
  <p:handoutMasterIdLst>
    <p:handoutMasterId r:id="rId26"/>
  </p:handoutMasterIdLst>
  <p:sldIdLst>
    <p:sldId id="256" r:id="rId9"/>
    <p:sldId id="283" r:id="rId10"/>
    <p:sldId id="261" r:id="rId11"/>
    <p:sldId id="262" r:id="rId12"/>
    <p:sldId id="263" r:id="rId13"/>
    <p:sldId id="267" r:id="rId14"/>
    <p:sldId id="279" r:id="rId15"/>
    <p:sldId id="275" r:id="rId16"/>
    <p:sldId id="280" r:id="rId17"/>
    <p:sldId id="281" r:id="rId18"/>
    <p:sldId id="273" r:id="rId19"/>
    <p:sldId id="286" r:id="rId20"/>
    <p:sldId id="276" r:id="rId21"/>
    <p:sldId id="284" r:id="rId22"/>
    <p:sldId id="278" r:id="rId23"/>
    <p:sldId id="282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1FB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 varScale="1">
        <p:scale>
          <a:sx n="63" d="100"/>
          <a:sy n="63" d="100"/>
        </p:scale>
        <p:origin x="1413" y="63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E6FA5-EB0F-4BA3-A379-17423FFB6A55}" type="datetimeFigureOut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610B1-AAED-43DC-8AFE-077F746D38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C69D4-132A-49C0-AA2A-15E44C8DFD5D}" type="datetimeFigureOut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9E71E-0240-4C32-AD16-6D1A4749BAA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46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9E71E-0240-4C32-AD16-6D1A4749BAA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22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9E71E-0240-4C32-AD16-6D1A4749BAA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82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383"/>
            <a:ext cx="7772400" cy="146916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5378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>
          <a:xfrm>
            <a:off x="457210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EA1336-C05F-4594-9819-D55001586AFB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4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>
          <a:xfrm>
            <a:off x="457210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1BF194-A3C9-4FD2-8D01-703A1A9960E1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88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5595" y="188651"/>
            <a:ext cx="2047875" cy="593572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3" y="188651"/>
            <a:ext cx="5995988" cy="593572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>
          <a:xfrm>
            <a:off x="457210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FFF364-3F3E-4039-8E4E-8998B70C49CE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48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383"/>
            <a:ext cx="7772400" cy="146916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5378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160AA01-77D0-4BF9-8814-D678351826BA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587B3C-9C0D-45C6-9C7F-3F623F81D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43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C7999D0-7952-4A8C-9F3C-A465D07B24FF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519D50E-4231-4A76-BD1F-0CDD204FAC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07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5941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40E0B47-185B-4064-A17B-88E28AF79924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1243E6-A6AC-4696-835C-12798B9871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7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14" y="1604457"/>
            <a:ext cx="4037013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6613" y="1604457"/>
            <a:ext cx="4038600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74BC976-7A74-4ABE-A876-32E208D69AC6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4A0826-A1DB-4968-8758-8916349505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53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3" y="1535865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3" y="217422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40" y="1535865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40" y="217422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D7A6D8F-3B36-4940-A16E-34FD6C16A684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0A5079-420B-4131-8A3E-4D93EBD448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5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D570FCC-E732-4645-AB64-5985EB23FEAD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45CD07-3613-46E3-B160-76C76A3A77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2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E60DEA9-5D32-401F-B971-A72836116B8E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847211-DB9F-4002-869B-FE6CB2B22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5" y="272500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9" y="272491"/>
            <a:ext cx="5111751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5" y="1434871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0EFF4B8-9CCE-4D69-B2C7-B86F2853B303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23A5CB-DE66-4531-8F09-1E272F1EF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>
          <a:xfrm>
            <a:off x="457210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CCBE989-F1BE-416D-80AF-4C624A2F80A1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023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030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3582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85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1A9EB78-223F-4BCC-9820-2F1F236716DE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44E869-0C37-44B6-88A6-8825EB0FDB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67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AF5D8E3-9515-430E-8525-687243964417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7B82D1-CD7E-4A99-A2CA-89AEE620BD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5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7351" y="1604457"/>
            <a:ext cx="2058987" cy="452372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7" y="1604457"/>
            <a:ext cx="6027739" cy="452372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20AF880-6BC3-4F52-8149-3C529B54EDE9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324437-AF27-49B7-9820-D786E11432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33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987" y="2130433"/>
            <a:ext cx="7772043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966" y="3886203"/>
            <a:ext cx="6400085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387E761-F1C1-4F5B-A1C4-0ED130BAE3C3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587B3C-9C0D-45C6-9C7F-3F623F81D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85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A9A75F7-A951-4255-A7C5-F96A40403B80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19D50E-4231-4A76-BD1F-0CDD204FA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2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902" y="4406904"/>
            <a:ext cx="777204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902" y="2906721"/>
            <a:ext cx="777204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A8E9EE3-23D2-4DD0-84D4-45C70FB16C44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730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326" y="1604963"/>
            <a:ext cx="4056325" cy="39735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7982" y="1604963"/>
            <a:ext cx="4056325" cy="39735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790B95B-640A-46A0-B038-66D898BEA08C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825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31" y="274637"/>
            <a:ext cx="8229361" cy="114300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319" y="1535114"/>
            <a:ext cx="40396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319" y="2174875"/>
            <a:ext cx="40396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659" y="1535114"/>
            <a:ext cx="4042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659" y="2174875"/>
            <a:ext cx="4042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700A53C-77FE-4EDF-BCA1-25B9A2B0B0C2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546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96D9B97-AB55-4F5D-8849-22F56E87E494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733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31BFEB8-EBCC-43F6-A045-F013A2B9815D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847211-DB9F-4002-869B-FE6CB2B22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6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5935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>
          <a:xfrm>
            <a:off x="457210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A9271B-60C1-47D2-982A-6E2DB3B9A688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359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29" y="273051"/>
            <a:ext cx="300830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194" y="273052"/>
            <a:ext cx="511149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329" y="1435102"/>
            <a:ext cx="30083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BA86EB3-8D66-48A8-A07C-AF9F1AA6FB64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868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366" y="4800603"/>
            <a:ext cx="5486637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366" y="612775"/>
            <a:ext cx="54866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366" y="5367338"/>
            <a:ext cx="54866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D1C1C9A-3499-4645-A659-72EE42B2CADB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471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82A96F6D-1262-4B0C-9048-9676C8629720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526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7555" y="273052"/>
            <a:ext cx="2056744" cy="53054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325" y="273052"/>
            <a:ext cx="6055905" cy="53054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2C05D64-0FF1-4C41-98A8-93711A0C9E27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534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19" y="273056"/>
            <a:ext cx="8226980" cy="11414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>
          <a:xfrm>
            <a:off x="457331" y="6246815"/>
            <a:ext cx="2128201" cy="469900"/>
          </a:xfrm>
        </p:spPr>
        <p:txBody>
          <a:bodyPr/>
          <a:lstStyle>
            <a:lvl1pPr>
              <a:defRPr/>
            </a:lvl1pPr>
          </a:lstStyle>
          <a:p>
            <a:fld id="{94D473B5-FC67-4633-A1E0-4D4A1995CE8D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idx="11"/>
          </p:nvPr>
        </p:nvSpPr>
        <p:spPr>
          <a:xfrm>
            <a:off x="3127402" y="6246815"/>
            <a:ext cx="2896355" cy="4699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>
          <a:xfrm>
            <a:off x="6556110" y="6246815"/>
            <a:ext cx="2128201" cy="469900"/>
          </a:xfrm>
        </p:spPr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838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987" y="2130434"/>
            <a:ext cx="7772043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966" y="3886203"/>
            <a:ext cx="6400085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77164D2-4307-45E0-BDE9-20B955735E42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C4E2D6-6DA6-41AB-AF54-DD410B4C91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5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3DA0FC5-D4A8-47A7-859A-F9BC52B4DE4A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A454A3-84A5-4AC9-A9A8-AA54D6DF0F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92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902" y="4406904"/>
            <a:ext cx="777204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902" y="2906722"/>
            <a:ext cx="777204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95C3E08-C20A-48A1-9BD8-2A215C1134D1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DFC879-1AE8-43EC-BAFB-0A2BB08FA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94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326" y="1604963"/>
            <a:ext cx="4056325" cy="39735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7982" y="1604963"/>
            <a:ext cx="4056325" cy="39735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B4C83CD-FCD0-41A7-BE9C-5BC14F97AEFB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4C55F6-595D-479A-AE0F-4B7FCCDD9F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1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32" y="274637"/>
            <a:ext cx="8229361" cy="114300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319" y="1535114"/>
            <a:ext cx="40396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319" y="2174875"/>
            <a:ext cx="40396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662" y="1535114"/>
            <a:ext cx="4042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662" y="2174875"/>
            <a:ext cx="4042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930C75-E253-4CEA-A992-28FD0AD02DAD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D0A7ED-1423-4515-B34E-B2ADBBB805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11" y="1600645"/>
            <a:ext cx="4016375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5987" y="1600645"/>
            <a:ext cx="4016375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>
          <a:xfrm>
            <a:off x="457210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2284F2-BFFA-44F5-8DFF-F5D2307273C8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459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79F38D6-210C-4941-82FB-9C0C80A43ED9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518CBA-11D7-4703-92DA-2EFC05A514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96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45CA734-22E7-499B-AA77-1F204FB9055E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DF9A34-764F-44C2-A230-C465F6AEDB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4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29" y="273051"/>
            <a:ext cx="300830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194" y="273052"/>
            <a:ext cx="511149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329" y="1435102"/>
            <a:ext cx="30083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755AD62-1C69-4253-905D-E573004093E2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81981E-58A8-4676-8EBE-3E457F1FF2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47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366" y="4800603"/>
            <a:ext cx="5486637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366" y="612775"/>
            <a:ext cx="54866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366" y="5367338"/>
            <a:ext cx="54866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3C3C276-CC8A-4F67-A02F-C968DC6B94CA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C335BA-3364-4663-BE93-61699E9A22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5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BF4AB2A-6BB8-4FE1-B89B-1B971B10311E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F4E3EC-1ABC-49D0-8E36-5CA1DC107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6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7555" y="273052"/>
            <a:ext cx="2056744" cy="53054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332" y="273052"/>
            <a:ext cx="6055905" cy="53054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DE885B7E-8331-4F0A-AA5F-ED7CD1DAE643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437176-E63A-4966-BDA2-943EAB8ED0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90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987" y="2130432"/>
            <a:ext cx="7772043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966" y="3886203"/>
            <a:ext cx="6400085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BBFE0B5-CCBB-49E8-AA82-18FFD7F9E3F6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C4E2D6-6DA6-41AB-AF54-DD410B4C9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85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B8ADC94-BB26-46F6-8808-9166E8ADB4AE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A454A3-84A5-4AC9-A9A8-AA54D6DF0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902" y="4406904"/>
            <a:ext cx="777204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902" y="2906720"/>
            <a:ext cx="777204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D225083-1255-4ABC-B984-5D8FCDC141A2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DFC879-1AE8-43EC-BAFB-0A2BB08FA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30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326" y="1604963"/>
            <a:ext cx="4056325" cy="39735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7982" y="1604963"/>
            <a:ext cx="4056325" cy="39735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ED71D20-36F8-4BCA-83AF-DCF5C8212924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4C55F6-595D-479A-AE0F-4B7FCCDD9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2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3" y="1535861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3" y="2174216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535861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2174216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>
          <a:xfrm>
            <a:off x="457210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E6C57B-F1F4-422F-9CF4-926B54752C19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8857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30" y="274637"/>
            <a:ext cx="8229361" cy="114300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319" y="1535114"/>
            <a:ext cx="40396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319" y="2174875"/>
            <a:ext cx="40396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658" y="1535114"/>
            <a:ext cx="4042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658" y="2174875"/>
            <a:ext cx="4042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9BD8966-4D5D-451E-8E57-69CD2990D291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D0A7ED-1423-4515-B34E-B2ADBBB80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46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1558506-99CC-4FC1-9690-18655C63BA3B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518CBA-11D7-4703-92DA-2EFC05A51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33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1B9718D-485D-48F7-A5B1-865D206A1998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DF9A34-764F-44C2-A230-C465F6AEDB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644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28" y="273051"/>
            <a:ext cx="300830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194" y="273052"/>
            <a:ext cx="511149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328" y="1435102"/>
            <a:ext cx="30083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63C50B4-B40E-419F-A8A6-D5ADE6F7F0AF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81981E-58A8-4676-8EBE-3E457F1FF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8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366" y="4800603"/>
            <a:ext cx="5486637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366" y="612775"/>
            <a:ext cx="54866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366" y="5367338"/>
            <a:ext cx="54866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72442CD-74D5-427D-975F-74EE9D33A76E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C335BA-3364-4663-BE93-61699E9A2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71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007228F-F939-4731-94C9-77DDC43D010E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F4E3EC-1ABC-49D0-8E36-5CA1DC107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67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7555" y="273052"/>
            <a:ext cx="2056744" cy="53054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325" y="273052"/>
            <a:ext cx="6055905" cy="53054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1298E03-7EB2-4930-B507-1FFA9E193210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437176-E63A-4966-BDA2-943EAB8ED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34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319" y="273056"/>
            <a:ext cx="8226980" cy="11414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>
          <a:xfrm>
            <a:off x="457330" y="6246815"/>
            <a:ext cx="2128201" cy="469900"/>
          </a:xfrm>
        </p:spPr>
        <p:txBody>
          <a:bodyPr/>
          <a:lstStyle>
            <a:lvl1pPr>
              <a:defRPr/>
            </a:lvl1pPr>
          </a:lstStyle>
          <a:p>
            <a:fld id="{1ECB69B5-0309-4518-A514-363CCC5B14D3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idx="11"/>
          </p:nvPr>
        </p:nvSpPr>
        <p:spPr>
          <a:xfrm>
            <a:off x="3127402" y="6246815"/>
            <a:ext cx="2896355" cy="469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>
          <a:xfrm>
            <a:off x="6556108" y="6246815"/>
            <a:ext cx="2128201" cy="469900"/>
          </a:xfrm>
        </p:spPr>
        <p:txBody>
          <a:bodyPr/>
          <a:lstStyle>
            <a:lvl1pPr>
              <a:defRPr/>
            </a:lvl1pPr>
          </a:lstStyle>
          <a:p>
            <a:fld id="{94841A27-562C-4311-8C0B-F864CE5D0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84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383"/>
            <a:ext cx="7772400" cy="146916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4241DBB-F3DD-49AD-915F-8CF9596FE3C9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C4E2D6-6DA6-41AB-AF54-DD410B4C9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160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461B830-ED75-4020-9E8D-05ED72090842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A454A3-84A5-4AC9-A9A8-AA54D6DF0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>
          <a:xfrm>
            <a:off x="457210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D6E1F7-7D8D-45F4-9BC9-BB24369F4EE6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774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5935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F4D81FA-E5AA-4A5B-9908-181CBD69CB24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DFC879-1AE8-43EC-BAFB-0A2BB08FA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97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645"/>
            <a:ext cx="4016375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5978" y="1600645"/>
            <a:ext cx="4016375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A0386AE-C2C0-4C68-A59B-ADEA3C98FF0E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4C55F6-595D-479A-AE0F-4B7FCCDD9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96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859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213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0" y="1535859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0" y="2174213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7197A52-3148-4A5B-A689-8A53320138D3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D0A7ED-1423-4515-B34E-B2ADBBB80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5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4A00F481-931A-487C-9639-CDDFCFC32EF5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518CBA-11D7-4703-92DA-2EFC05A51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74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15DC46A-C3FE-491B-A80C-CEB4AD2D6091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DF9A34-764F-44C2-A230-C465F6AEDB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495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72494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434867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7F4A4A8-CCD6-4FDE-A775-5BE6A8E5F5AA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81981E-58A8-4676-8EBE-3E457F1FF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18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030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3582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79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1089F783-E95F-4E8F-AF0B-C9FC56B347C5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C335BA-3364-4663-BE93-61699E9A2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7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339EC57-6D49-4421-BFD0-C35C7EE1691B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F4E3EC-1ABC-49D0-8E36-5CA1DC107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828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5593" y="188649"/>
            <a:ext cx="2047875" cy="593572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88649"/>
            <a:ext cx="5995988" cy="593572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28A8223-B135-49A2-B5B5-1E6B179A8BEE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437176-E63A-4966-BDA2-943EAB8ED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39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8FCB69F-1B64-4145-914F-FAA9F7CCC05E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C4E2D6-6DA6-41AB-AF54-DD410B4C9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1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>
          <a:xfrm>
            <a:off x="457210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DEDA6E-451E-4710-BF89-090FB43F651C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4495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D6AD189-C0ED-4B78-A21C-F80D887B1010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8A454A3-84A5-4AC9-A9A8-AA54D6DF0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31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A9BB612-8890-4E07-BE47-30F97F4EC9D2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DFC879-1AE8-43EC-BAFB-0A2BB08FA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97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1" y="1600645"/>
            <a:ext cx="4016375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5976" y="1600645"/>
            <a:ext cx="4016375" cy="45237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9B37448-4210-4B43-BA98-C26D1C312F25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34C55F6-595D-479A-AE0F-4B7FCCDD9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96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3AE6F75-7C55-4894-A8F2-2B235AEE7EBA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7D0A7ED-1423-4515-B34E-B2ADBBB80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857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F05234A-850E-4B1A-B424-7318B942E816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518CBA-11D7-4703-92DA-2EFC05A51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742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7B1E94F-60C1-49B9-B946-E17D6DF92608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DF9A34-764F-44C2-A230-C465F6AEDB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495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78E22B1-1AB8-44A2-901C-8F2700AE89FA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81981E-58A8-4676-8EBE-3E457F1FF2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60C19B6E-8E7A-43FF-BE6A-B86E1C9610C1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CC335BA-3364-4663-BE93-61699E9A2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874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FFD612A-697F-4F7C-98E2-31FABE45F912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FF4E3EC-1ABC-49D0-8E36-5CA1DC107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828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5589" y="188648"/>
            <a:ext cx="2047875" cy="593572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88648"/>
            <a:ext cx="5995988" cy="593572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800CE70-49B0-44A5-AB39-1E4036376414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437176-E63A-4966-BDA2-943EAB8ED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1" y="272499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9" y="272491"/>
            <a:ext cx="5111751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1" y="1434869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>
          <a:xfrm>
            <a:off x="457210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0BCC7F-EC4B-4518-BF17-E75EE6B7D403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1185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簡報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永康外觀_6棟(白色暫用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4744768"/>
            <a:ext cx="5867400" cy="21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永康_bl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3973"/>
            <a:ext cx="2262188" cy="75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557221"/>
            <a:ext cx="6172216" cy="17645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4348" y="4716189"/>
            <a:ext cx="6143668" cy="2103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D38376-E232-47D6-94E6-E249826CB7FC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4E2D6-6DA6-41AB-AF54-DD410B4C9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58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846"/>
            <a:ext cx="2133600" cy="363957"/>
          </a:xfrm>
        </p:spPr>
        <p:txBody>
          <a:bodyPr/>
          <a:lstStyle>
            <a:lvl1pPr>
              <a:defRPr smtClean="0"/>
            </a:lvl1pPr>
          </a:lstStyle>
          <a:p>
            <a:fld id="{B09BF25B-BEA4-4612-A5CB-B9EEB246A1A9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846"/>
            <a:ext cx="2895600" cy="363957"/>
          </a:xfrm>
        </p:spPr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846"/>
            <a:ext cx="2133600" cy="363957"/>
          </a:xfrm>
        </p:spPr>
        <p:txBody>
          <a:bodyPr/>
          <a:lstStyle>
            <a:lvl1pPr>
              <a:defRPr smtClean="0"/>
            </a:lvl1pPr>
          </a:lstStyle>
          <a:p>
            <a:fld id="{8CDF9A34-764F-44C2-A230-C465F6AEDB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81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4" y="403972"/>
            <a:ext cx="8186737" cy="114331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645"/>
            <a:ext cx="8186738" cy="452563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846"/>
            <a:ext cx="2133600" cy="363957"/>
          </a:xfrm>
        </p:spPr>
        <p:txBody>
          <a:bodyPr/>
          <a:lstStyle>
            <a:lvl1pPr>
              <a:defRPr smtClean="0"/>
            </a:lvl1pPr>
          </a:lstStyle>
          <a:p>
            <a:fld id="{8083A3A7-B0B9-40EF-ADAE-BC1BC8C453A9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846"/>
            <a:ext cx="2895600" cy="363957"/>
          </a:xfrm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846"/>
            <a:ext cx="2133600" cy="363957"/>
          </a:xfrm>
        </p:spPr>
        <p:txBody>
          <a:bodyPr/>
          <a:lstStyle>
            <a:lvl1pPr>
              <a:defRPr smtClean="0"/>
            </a:lvl1pPr>
          </a:lstStyle>
          <a:p>
            <a:fld id="{98A454A3-84A5-4AC9-A9A8-AA54D6DF0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081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>
          <a:xfrm>
            <a:off x="-1776" y="6494042"/>
            <a:ext cx="432000" cy="360000"/>
          </a:xfrm>
        </p:spPr>
        <p:txBody>
          <a:bodyPr rtlCol="0"/>
          <a:lstStyle/>
          <a:p>
            <a:fld id="{234C55F6-595D-479A-AE0F-4B7FCCDD9F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AEAB81A-68D3-4186-B867-69B37FBB1B8A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13" name="動作按鈕: 返回 12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8316416" y="6472521"/>
            <a:ext cx="360000" cy="360000"/>
          </a:xfrm>
          <a:prstGeom prst="actionButtonRetur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4" name="動作按鈕: 首頁 13">
            <a:hlinkClick r:id="" action="ppaction://hlinkshowjump?jump=firstslide" highlightClick="1"/>
          </p:cNvPr>
          <p:cNvSpPr/>
          <p:nvPr userDrawn="1"/>
        </p:nvSpPr>
        <p:spPr bwMode="auto">
          <a:xfrm>
            <a:off x="8748464" y="6472521"/>
            <a:ext cx="360000" cy="360000"/>
          </a:xfrm>
          <a:prstGeom prst="actionButtonHom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030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3582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883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>
          <a:xfrm>
            <a:off x="457210" y="6318735"/>
            <a:ext cx="2132013" cy="440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12EE37-4003-4BBF-A0C5-F3DF241216C5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58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8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23" y="188656"/>
            <a:ext cx="8185151" cy="157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9" y="1600645"/>
            <a:ext cx="8185151" cy="45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18738"/>
            <a:ext cx="2895600" cy="44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6359779"/>
            <a:ext cx="432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0000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9" y="45738"/>
            <a:ext cx="3168651" cy="51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動作按鈕: 返回 7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8263032" y="6603768"/>
            <a:ext cx="432048" cy="254232"/>
          </a:xfrm>
          <a:prstGeom prst="actionButtonReturn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9" name="動作按鈕: 首頁 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695080" y="6603768"/>
            <a:ext cx="432048" cy="254232"/>
          </a:xfrm>
          <a:prstGeom prst="actionButtonHom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10" y="6356854"/>
            <a:ext cx="2132013" cy="36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pitchFamily="32" charset="0"/>
                <a:ea typeface="Microsoft YaHei" charset="-122"/>
              </a:defRPr>
            </a:lvl1pPr>
          </a:lstStyle>
          <a:p>
            <a:fld id="{1E5A349A-0571-49FE-9E88-D60546DE7E14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124200" y="6356850"/>
            <a:ext cx="2895600" cy="36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10" y="6356854"/>
            <a:ext cx="2132013" cy="36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Calibri" pitchFamily="32" charset="0"/>
                <a:ea typeface="Microsoft YaHei" charset="-122"/>
              </a:defRPr>
            </a:lvl1pPr>
          </a:lstStyle>
          <a:p>
            <a:fld id="{CD2CF419-517F-40B5-8594-1872C9BDA1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5" y="2263776"/>
            <a:ext cx="8228012" cy="157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8" y="3995897"/>
            <a:ext cx="8531225" cy="322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0" y="259158"/>
            <a:ext cx="1751013" cy="58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2090366"/>
            <a:ext cx="8105775" cy="237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10" y="1604457"/>
            <a:ext cx="8228013" cy="45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92" y="3"/>
            <a:ext cx="9198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19" y="273056"/>
            <a:ext cx="822698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19" y="1604963"/>
            <a:ext cx="8226980" cy="39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331" y="6246815"/>
            <a:ext cx="212820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C21A1189-94AB-46C1-9DDA-0BDBCE27A2AA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402" y="6246815"/>
            <a:ext cx="289635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110" y="6246815"/>
            <a:ext cx="212820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92" y="3"/>
            <a:ext cx="9198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19" y="273056"/>
            <a:ext cx="822698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19" y="1604963"/>
            <a:ext cx="8226980" cy="39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332" y="6246815"/>
            <a:ext cx="212820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BD869192-76C0-4DED-B330-4878265B6536}" type="datetime1">
              <a:rPr lang="zh-TW" altLang="en-US" smtClean="0"/>
              <a:pPr/>
              <a:t>01/03/2023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99" y="6246815"/>
            <a:ext cx="2895164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111" y="6246815"/>
            <a:ext cx="212820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94841A27-562C-4311-8C0B-F864CE5D04A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2680"/>
            <a:ext cx="4133736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70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363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6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3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92" y="3"/>
            <a:ext cx="91987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19" y="273056"/>
            <a:ext cx="822698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19" y="1604963"/>
            <a:ext cx="8226980" cy="39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330" y="6246815"/>
            <a:ext cx="212820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E2E1EF3-AD3A-4D60-98CC-1067DC360E9F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402" y="6246815"/>
            <a:ext cx="289635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108" y="6246815"/>
            <a:ext cx="2128201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651"/>
            <a:ext cx="8185150" cy="157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185150" cy="45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3" y="6318735"/>
            <a:ext cx="2132013" cy="44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CC9CCD1-15F3-46CC-B5EB-1B7AF2B50BFD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18737"/>
            <a:ext cx="2895600" cy="44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6523516"/>
            <a:ext cx="4320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5736"/>
            <a:ext cx="3168650" cy="51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動作按鈕: 返回 7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8316416" y="6633384"/>
            <a:ext cx="360000" cy="252000"/>
          </a:xfrm>
          <a:prstGeom prst="actionButtonRetur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9" name="動作按鈕: 首頁 8">
            <a:hlinkClick r:id="" action="ppaction://hlinkshowjump?jump=firstslide" highlightClick="1"/>
          </p:cNvPr>
          <p:cNvSpPr/>
          <p:nvPr userDrawn="1"/>
        </p:nvSpPr>
        <p:spPr bwMode="auto">
          <a:xfrm>
            <a:off x="8748464" y="6633384"/>
            <a:ext cx="360000" cy="252000"/>
          </a:xfrm>
          <a:prstGeom prst="actionButtonHom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649"/>
            <a:ext cx="8185150" cy="157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請按一下滑鼠，編輯標題文的格式。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185150" cy="452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/>
              <a:t>請按滑鼠，編輯大綱文字格式。</a:t>
            </a:r>
          </a:p>
          <a:p>
            <a:pPr lvl="1"/>
            <a:r>
              <a:rPr lang="zh-TW" altLang="en-GB"/>
              <a:t>第二個大綱層次</a:t>
            </a:r>
          </a:p>
          <a:p>
            <a:pPr lvl="2"/>
            <a:r>
              <a:rPr lang="zh-TW" altLang="en-GB"/>
              <a:t>第三個大綱層次</a:t>
            </a:r>
          </a:p>
          <a:p>
            <a:pPr lvl="3"/>
            <a:r>
              <a:rPr lang="zh-TW" altLang="en-GB"/>
              <a:t>第四個大綱層次</a:t>
            </a:r>
          </a:p>
          <a:p>
            <a:pPr lvl="4"/>
            <a:r>
              <a:rPr lang="zh-TW" altLang="en-GB"/>
              <a:t>第五個大綱層次</a:t>
            </a:r>
          </a:p>
          <a:p>
            <a:pPr lvl="4"/>
            <a:r>
              <a:rPr lang="zh-TW" altLang="en-GB"/>
              <a:t>第六個大綱層次</a:t>
            </a:r>
          </a:p>
          <a:p>
            <a:pPr lvl="4"/>
            <a:r>
              <a:rPr lang="zh-TW" altLang="en-GB"/>
              <a:t>第七個大綱層次</a:t>
            </a:r>
          </a:p>
          <a:p>
            <a:pPr lvl="4"/>
            <a:r>
              <a:rPr lang="zh-TW" altLang="en-GB"/>
              <a:t>第八個大綱層次</a:t>
            </a:r>
          </a:p>
          <a:p>
            <a:pPr lvl="4"/>
            <a:r>
              <a:rPr lang="zh-TW" altLang="en-GB"/>
              <a:t>第九個大綱層次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1" y="6318735"/>
            <a:ext cx="2132013" cy="44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DB4D8321-4850-49C8-9BC4-994B62D497C2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18735"/>
            <a:ext cx="2895600" cy="44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1" y="6318735"/>
            <a:ext cx="2132013" cy="44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5733"/>
            <a:ext cx="3168650" cy="51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>
          <a:solidFill>
            <a:srgbClr val="0070C0"/>
          </a:solidFill>
          <a:latin typeface="微軟正黑體" pitchFamily="32" charset="-120"/>
          <a:ea typeface="微軟正黑體" pitchFamily="32" charset="-12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簡報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4" y="403972"/>
            <a:ext cx="8186737" cy="114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645"/>
            <a:ext cx="8186738" cy="452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CD2471DB-642B-4412-870A-78E3B29963F7}" type="datetime1">
              <a:rPr lang="zh-TW" altLang="en-US" smtClean="0"/>
              <a:pPr/>
              <a:t>01/03/2023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846"/>
            <a:ext cx="2895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6473236"/>
            <a:ext cx="4320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動作按鈕: 返回 8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8291376" y="6633384"/>
            <a:ext cx="360000" cy="252000"/>
          </a:xfrm>
          <a:prstGeom prst="actionButtonRetur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0" name="動作按鈕: 首頁 9">
            <a:hlinkClick r:id="" action="ppaction://hlinkshowjump?jump=firstslide" highlightClick="1"/>
          </p:cNvPr>
          <p:cNvSpPr/>
          <p:nvPr userDrawn="1"/>
        </p:nvSpPr>
        <p:spPr bwMode="auto">
          <a:xfrm>
            <a:off x="8723424" y="6633384"/>
            <a:ext cx="360000" cy="252000"/>
          </a:xfrm>
          <a:prstGeom prst="actionButtonHom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微軟正黑體" pitchFamily="34" charset="-120"/>
          <a:ea typeface="微軟正黑體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微軟正黑體" pitchFamily="34" charset="-120"/>
          <a:ea typeface="微軟正黑體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微軟正黑體" pitchFamily="34" charset="-120"/>
          <a:ea typeface="微軟正黑體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C0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6CA4"/>
          </a:solidFill>
          <a:latin typeface="微軟正黑體" pitchFamily="34" charset="-120"/>
          <a:ea typeface="微軟正黑體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6CA4"/>
          </a:solidFill>
          <a:latin typeface="微軟正黑體" pitchFamily="34" charset="-120"/>
          <a:ea typeface="微軟正黑體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6CA4"/>
          </a:solidFill>
          <a:latin typeface="微軟正黑體" pitchFamily="34" charset="-120"/>
          <a:ea typeface="微軟正黑體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6CA4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resubmitt_form%20(1).doc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8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488832" cy="2016224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變更</a:t>
            </a:r>
            <a:r>
              <a:rPr lang="zh-TW" altLang="zh-TW" sz="40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案申請流程</a:t>
            </a:r>
            <a:r>
              <a:rPr lang="zh-TW" altLang="en-US" sz="40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en-US" altLang="zh-TW" sz="40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40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操作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83768" y="3645024"/>
            <a:ext cx="5112568" cy="1777752"/>
          </a:xfrm>
        </p:spPr>
        <p:txBody>
          <a:bodyPr>
            <a:normAutofit/>
          </a:bodyPr>
          <a:lstStyle/>
          <a:p>
            <a:r>
              <a:rPr lang="zh-TW" altLang="en-US" sz="19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奇美醫療財團法人奇美醫院人體試驗委員會</a:t>
            </a:r>
            <a:endParaRPr lang="en-US" altLang="zh-TW" sz="19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若有問題，請聯絡</a:t>
            </a:r>
            <a:r>
              <a:rPr lang="en-US" altLang="zh-TW" sz="18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IRB</a:t>
            </a:r>
            <a:r>
              <a:rPr lang="zh-TW" altLang="en-US" sz="18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辦公室</a:t>
            </a:r>
            <a:endParaRPr lang="en-US" altLang="zh-TW" sz="18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7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IRB</a:t>
            </a: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總幹事</a:t>
            </a: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邱碧宇 專員 分機</a:t>
            </a: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:53720</a:t>
            </a:r>
          </a:p>
          <a:p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</a:rPr>
              <a:t>學術研究案承辦人員</a:t>
            </a: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</a:rPr>
              <a:t>謝宜靜 分機</a:t>
            </a:r>
            <a:r>
              <a:rPr lang="en-US" altLang="zh-TW" sz="1600" b="1">
                <a:solidFill>
                  <a:schemeClr val="accent3">
                    <a:lumMod val="50000"/>
                  </a:schemeClr>
                </a:solidFill>
              </a:rPr>
              <a:t>:53721</a:t>
            </a:r>
            <a:endParaRPr lang="en-US" altLang="zh-TW" sz="1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</a:rPr>
              <a:t>臨床試驗</a:t>
            </a: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案承辦人員</a:t>
            </a: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許景筠 分機</a:t>
            </a:r>
            <a:r>
              <a:rPr lang="en-US" altLang="zh-TW" sz="16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:53722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E2D6-6DA6-41AB-AF54-DD410B4C91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5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08104" y="1600645"/>
            <a:ext cx="3134246" cy="4523726"/>
          </a:xfrm>
        </p:spPr>
        <p:txBody>
          <a:bodyPr/>
          <a:lstStyle/>
          <a:p>
            <a:pPr marL="266700" indent="-266700"/>
            <a:r>
              <a:rPr lang="en-US" altLang="zh-TW" sz="2000" dirty="0"/>
              <a:t>1.</a:t>
            </a:r>
            <a:r>
              <a:rPr lang="zh-TW" altLang="en-US" sz="2000" dirty="0"/>
              <a:t>變更原因需詳細說明變更文件內容，如左列。</a:t>
            </a:r>
            <a:endParaRPr lang="en-US" altLang="zh-TW" sz="2000" dirty="0"/>
          </a:p>
          <a:p>
            <a:pPr marL="266700" indent="-266700"/>
            <a:r>
              <a:rPr lang="en-US" altLang="zh-TW" sz="2000" dirty="0"/>
              <a:t>2.</a:t>
            </a:r>
            <a:r>
              <a:rPr lang="zh-TW" altLang="en-US" sz="2000" dirty="0"/>
              <a:t>若有變更研究護士，請註明姓名。</a:t>
            </a:r>
            <a:endParaRPr lang="en-US" altLang="zh-TW" sz="2000" dirty="0"/>
          </a:p>
          <a:p>
            <a:pPr marL="266700" indent="-266700"/>
            <a:r>
              <a:rPr lang="en-US" altLang="zh-TW" sz="2000" dirty="0"/>
              <a:t>3.</a:t>
            </a:r>
            <a:r>
              <a:rPr lang="zh-TW" altLang="en-US" sz="2000" dirty="0"/>
              <a:t>變更收案人數，請說明清楚本院、全國人數或全球人數數量是否有更正。</a:t>
            </a:r>
            <a:endParaRPr lang="en-US" altLang="zh-TW" sz="2000" dirty="0"/>
          </a:p>
          <a:p>
            <a:pPr marL="266700" indent="-266700"/>
            <a:r>
              <a:rPr lang="en-US" altLang="zh-TW" sz="2000" dirty="0"/>
              <a:t>4.</a:t>
            </a:r>
            <a:r>
              <a:rPr lang="zh-TW" altLang="en-US" sz="2000" dirty="0"/>
              <a:t>變更後文件需詳列，含新增的文件皆須標註。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81875" y="0"/>
            <a:ext cx="683839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Step3.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填寫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變更案申請書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上傳文件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_5</a:t>
            </a:r>
            <a:endParaRPr lang="zh-TW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0" t="10438" r="18956" b="7323"/>
          <a:stretch/>
        </p:blipFill>
        <p:spPr bwMode="auto">
          <a:xfrm>
            <a:off x="507719" y="620688"/>
            <a:ext cx="4930815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單箭頭接點 5"/>
          <p:cNvCxnSpPr/>
          <p:nvPr/>
        </p:nvCxnSpPr>
        <p:spPr bwMode="auto">
          <a:xfrm flipH="1">
            <a:off x="4139952" y="2132856"/>
            <a:ext cx="1656184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038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8480" r="5816" b="26904"/>
          <a:stretch/>
        </p:blipFill>
        <p:spPr bwMode="auto">
          <a:xfrm>
            <a:off x="94715" y="681165"/>
            <a:ext cx="6160739" cy="584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3"/>
          <p:cNvSpPr txBox="1">
            <a:spLocks/>
          </p:cNvSpPr>
          <p:nvPr/>
        </p:nvSpPr>
        <p:spPr>
          <a:xfrm>
            <a:off x="72008" y="0"/>
            <a:ext cx="7308304" cy="6061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Step3.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填寫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變更案申請書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上傳文件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_6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588224" y="1307346"/>
            <a:ext cx="2483768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3038" indent="-173038">
              <a:spcBef>
                <a:spcPts val="1200"/>
              </a:spcBef>
            </a:pPr>
            <a:r>
              <a:rPr lang="en-US" altLang="zh-TW" dirty="0"/>
              <a:t>1.</a:t>
            </a:r>
            <a:r>
              <a:rPr lang="zh-TW" altLang="en-US" dirty="0"/>
              <a:t>由</a:t>
            </a:r>
            <a:r>
              <a:rPr lang="en-US" altLang="zh-TW" dirty="0"/>
              <a:t>【</a:t>
            </a:r>
            <a:r>
              <a:rPr lang="zh-TW" altLang="en-US" b="1" dirty="0">
                <a:solidFill>
                  <a:srgbClr val="FF0000"/>
                </a:solidFill>
              </a:rPr>
              <a:t>變更案送審文件</a:t>
            </a:r>
            <a:r>
              <a:rPr lang="en-US" altLang="zh-TW" dirty="0"/>
              <a:t>】</a:t>
            </a:r>
            <a:r>
              <a:rPr lang="zh-TW" altLang="en-US" dirty="0"/>
              <a:t>進入上傳相關文件</a:t>
            </a:r>
            <a:endParaRPr lang="en-US" altLang="zh-TW" dirty="0"/>
          </a:p>
          <a:p>
            <a:pPr marL="173038" indent="-173038">
              <a:spcBef>
                <a:spcPts val="1200"/>
              </a:spcBef>
            </a:pPr>
            <a:r>
              <a:rPr lang="en-US" altLang="zh-TW" dirty="0"/>
              <a:t>2.</a:t>
            </a:r>
            <a:r>
              <a:rPr lang="zh-TW" altLang="en-US" dirty="0"/>
              <a:t>按</a:t>
            </a:r>
            <a:r>
              <a:rPr lang="en-US" altLang="zh-TW" dirty="0"/>
              <a:t>【</a:t>
            </a:r>
            <a:r>
              <a:rPr lang="en-US" altLang="zh-TW" b="1" dirty="0">
                <a:solidFill>
                  <a:srgbClr val="FF0000"/>
                </a:solidFill>
                <a:latin typeface="Miriam Fixed"/>
                <a:cs typeface="Miriam Fixed"/>
              </a:rPr>
              <a:t>@</a:t>
            </a:r>
            <a:r>
              <a:rPr lang="zh-TW" altLang="en-US" dirty="0"/>
              <a:t>迴紋針</a:t>
            </a:r>
            <a:r>
              <a:rPr lang="en-US" altLang="zh-TW" dirty="0"/>
              <a:t>】</a:t>
            </a:r>
            <a:r>
              <a:rPr lang="zh-TW" altLang="en-US" dirty="0"/>
              <a:t>上傳文件</a:t>
            </a:r>
            <a:endParaRPr lang="en-US" altLang="zh-TW" dirty="0"/>
          </a:p>
          <a:p>
            <a:pPr marL="173038" lvl="1" indent="-173038">
              <a:spcBef>
                <a:spcPts val="1200"/>
              </a:spcBef>
            </a:pPr>
            <a:r>
              <a:rPr lang="en-US" altLang="zh-TW" dirty="0"/>
              <a:t>3.</a:t>
            </a:r>
            <a:r>
              <a:rPr lang="zh-TW" altLang="en-US" dirty="0"/>
              <a:t>若有不清楚之處，請看</a:t>
            </a:r>
            <a:r>
              <a:rPr lang="en-US" altLang="zh-TW" dirty="0"/>
              <a:t>【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備註</a:t>
            </a:r>
            <a:r>
              <a:rPr lang="en-US" altLang="zh-TW" dirty="0"/>
              <a:t>】</a:t>
            </a:r>
            <a:r>
              <a:rPr lang="zh-TW" altLang="en-US" dirty="0"/>
              <a:t>說明。</a:t>
            </a:r>
            <a:endParaRPr lang="en-US" altLang="zh-TW" dirty="0"/>
          </a:p>
          <a:p>
            <a:pPr marL="173038" lvl="1" indent="-173038">
              <a:spcBef>
                <a:spcPts val="1200"/>
              </a:spcBef>
            </a:pPr>
            <a:r>
              <a:rPr lang="en-US" altLang="zh-TW" dirty="0"/>
              <a:t>4.</a:t>
            </a:r>
            <a:r>
              <a:rPr lang="zh-TW" altLang="en-US" dirty="0"/>
              <a:t>文件上傳完畢後，請按</a:t>
            </a:r>
            <a:r>
              <a:rPr lang="en-US" altLang="zh-TW" dirty="0"/>
              <a:t>【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送出申請</a:t>
            </a:r>
            <a:r>
              <a:rPr lang="en-US" altLang="zh-TW" dirty="0"/>
              <a:t>】</a:t>
            </a:r>
            <a:r>
              <a:rPr lang="zh-TW" altLang="en-US" dirty="0"/>
              <a:t>，</a:t>
            </a:r>
            <a:r>
              <a:rPr lang="en-US" altLang="zh-TW" dirty="0"/>
              <a:t>PTMS</a:t>
            </a:r>
            <a:r>
              <a:rPr lang="zh-TW" altLang="en-US" dirty="0"/>
              <a:t>會自動發信通知</a:t>
            </a:r>
            <a:r>
              <a:rPr lang="en-US" altLang="zh-TW" dirty="0"/>
              <a:t>IRB</a:t>
            </a:r>
            <a:r>
              <a:rPr lang="zh-TW" altLang="en-US" dirty="0"/>
              <a:t>。</a:t>
            </a:r>
            <a:endParaRPr lang="en-US" altLang="zh-TW" dirty="0"/>
          </a:p>
          <a:p>
            <a:pPr marL="173038" lvl="1" indent="-173038">
              <a:spcBef>
                <a:spcPts val="1200"/>
              </a:spcBef>
            </a:pPr>
            <a:r>
              <a:rPr lang="en-US" altLang="zh-TW" dirty="0"/>
              <a:t>5.</a:t>
            </a:r>
            <a:r>
              <a:rPr lang="zh-TW" altLang="en-US" dirty="0"/>
              <a:t> 廠商案件須上傳審查費繳交影本</a:t>
            </a:r>
          </a:p>
        </p:txBody>
      </p:sp>
      <p:sp>
        <p:nvSpPr>
          <p:cNvPr id="4" name="圓角矩形 3"/>
          <p:cNvSpPr/>
          <p:nvPr/>
        </p:nvSpPr>
        <p:spPr bwMode="auto">
          <a:xfrm>
            <a:off x="4644007" y="1844824"/>
            <a:ext cx="1698803" cy="46805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1" name="圓角矩形 10"/>
          <p:cNvSpPr/>
          <p:nvPr/>
        </p:nvSpPr>
        <p:spPr bwMode="auto">
          <a:xfrm>
            <a:off x="1187624" y="1772816"/>
            <a:ext cx="360040" cy="46805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65772" y="1976165"/>
            <a:ext cx="876885" cy="216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7" name="橢圓 6"/>
          <p:cNvSpPr/>
          <p:nvPr/>
        </p:nvSpPr>
        <p:spPr bwMode="auto">
          <a:xfrm>
            <a:off x="2450603" y="1572323"/>
            <a:ext cx="432048" cy="369332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新細明體" charset="-120"/>
              </a:rPr>
              <a:t>4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8" name="橢圓 17"/>
          <p:cNvSpPr/>
          <p:nvPr/>
        </p:nvSpPr>
        <p:spPr bwMode="auto">
          <a:xfrm>
            <a:off x="4896036" y="1960356"/>
            <a:ext cx="432048" cy="36933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新細明體" charset="-120"/>
              </a:rPr>
              <a:t>3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9" name="橢圓 18"/>
          <p:cNvSpPr/>
          <p:nvPr/>
        </p:nvSpPr>
        <p:spPr bwMode="auto">
          <a:xfrm>
            <a:off x="772344" y="3323283"/>
            <a:ext cx="432048" cy="36933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新細明體" charset="-120"/>
              </a:rPr>
              <a:t>2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-18703" y="1606833"/>
            <a:ext cx="432048" cy="369332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zh-TW" sz="1800" b="1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新細明體" charset="-120"/>
              </a:rPr>
              <a:t>1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5" name="圓角矩形 14"/>
          <p:cNvSpPr/>
          <p:nvPr/>
        </p:nvSpPr>
        <p:spPr bwMode="auto">
          <a:xfrm>
            <a:off x="1763689" y="1644408"/>
            <a:ext cx="657200" cy="31594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3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186738" cy="507354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TW" sz="2400" dirty="0"/>
              <a:t>PTMS</a:t>
            </a:r>
            <a:r>
              <a:rPr lang="zh-TW" altLang="en-US" sz="2400" dirty="0"/>
              <a:t>按</a:t>
            </a:r>
            <a:r>
              <a:rPr lang="en-US" altLang="zh-TW" sz="2400" dirty="0"/>
              <a:t>『</a:t>
            </a:r>
            <a:r>
              <a:rPr lang="zh-TW" altLang="en-US" sz="2400" dirty="0"/>
              <a:t>送出</a:t>
            </a:r>
            <a:r>
              <a:rPr lang="en-US" altLang="zh-TW" sz="2400" dirty="0"/>
              <a:t>』</a:t>
            </a:r>
            <a:r>
              <a:rPr lang="zh-TW" altLang="en-US" sz="2400" dirty="0"/>
              <a:t>後，行政審查確認無誤，將</a:t>
            </a:r>
            <a:r>
              <a:rPr lang="en-US" altLang="zh-TW" sz="2400" dirty="0"/>
              <a:t>e-mail</a:t>
            </a:r>
            <a:r>
              <a:rPr lang="zh-TW" altLang="en-US" sz="2400" dirty="0"/>
              <a:t>通知申請人；</a:t>
            </a:r>
            <a:r>
              <a:rPr lang="en-US" altLang="zh-TW" sz="2400" dirty="0"/>
              <a:t>IRB</a:t>
            </a:r>
            <a:r>
              <a:rPr lang="zh-TW" altLang="en-US" sz="2400" dirty="0"/>
              <a:t>開始進行委員審查作業。</a:t>
            </a:r>
            <a:endParaRPr lang="en-US" altLang="zh-TW" sz="2400" dirty="0"/>
          </a:p>
          <a:p>
            <a:pPr>
              <a:buNone/>
            </a:pPr>
            <a:endParaRPr lang="en-US" altLang="zh-TW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2400" b="1" dirty="0">
                <a:solidFill>
                  <a:srgbClr val="FF0000"/>
                </a:solidFill>
              </a:rPr>
              <a:t>變更案審查流程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72008" y="0"/>
            <a:ext cx="7308304" cy="764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Step4.IRB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委員審查作業</a:t>
            </a:r>
          </a:p>
        </p:txBody>
      </p:sp>
      <p:grpSp>
        <p:nvGrpSpPr>
          <p:cNvPr id="10" name="群組 7"/>
          <p:cNvGrpSpPr/>
          <p:nvPr/>
        </p:nvGrpSpPr>
        <p:grpSpPr>
          <a:xfrm>
            <a:off x="179512" y="2996952"/>
            <a:ext cx="8856984" cy="2305677"/>
            <a:chOff x="455933" y="2403294"/>
            <a:chExt cx="10712346" cy="2001436"/>
          </a:xfrm>
        </p:grpSpPr>
        <p:sp>
          <p:nvSpPr>
            <p:cNvPr id="14" name="矩形 13"/>
            <p:cNvSpPr/>
            <p:nvPr/>
          </p:nvSpPr>
          <p:spPr>
            <a:xfrm>
              <a:off x="455933" y="2750634"/>
              <a:ext cx="2032647" cy="9924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PTMS</a:t>
              </a:r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送出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變更案申請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886307" y="2921619"/>
              <a:ext cx="1728439" cy="6616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行政審查</a:t>
              </a:r>
            </a:p>
          </p:txBody>
        </p:sp>
        <p:cxnSp>
          <p:nvCxnSpPr>
            <p:cNvPr id="16" name="直線單箭頭接點 15"/>
            <p:cNvCxnSpPr>
              <a:stCxn id="14" idx="3"/>
              <a:endCxn id="15" idx="1"/>
            </p:cNvCxnSpPr>
            <p:nvPr/>
          </p:nvCxnSpPr>
          <p:spPr>
            <a:xfrm>
              <a:off x="2488580" y="3246863"/>
              <a:ext cx="397727" cy="55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5352585" y="2419814"/>
              <a:ext cx="1728439" cy="6616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委員審查</a:t>
              </a:r>
              <a:endParaRPr lang="en-US" altLang="zh-TW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(7</a:t>
              </a:r>
              <a:r>
                <a:rPr lang="zh-TW" altLang="en-US" sz="16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天審查時間</a:t>
              </a:r>
              <a:r>
                <a:rPr lang="en-US" altLang="zh-TW" sz="16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en-US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352584" y="3743091"/>
              <a:ext cx="1728439" cy="6616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PI</a:t>
              </a:r>
              <a:r>
                <a:rPr lang="zh-TW" altLang="en-US" sz="16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修正或補件</a:t>
              </a:r>
            </a:p>
          </p:txBody>
        </p:sp>
        <p:cxnSp>
          <p:nvCxnSpPr>
            <p:cNvPr id="19" name="直線單箭頭接點 18"/>
            <p:cNvCxnSpPr>
              <a:stCxn id="15" idx="3"/>
              <a:endCxn id="18" idx="1"/>
            </p:cNvCxnSpPr>
            <p:nvPr/>
          </p:nvCxnSpPr>
          <p:spPr>
            <a:xfrm>
              <a:off x="4614746" y="3252439"/>
              <a:ext cx="737839" cy="821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15" idx="3"/>
              <a:endCxn id="17" idx="1"/>
            </p:cNvCxnSpPr>
            <p:nvPr/>
          </p:nvCxnSpPr>
          <p:spPr>
            <a:xfrm flipV="1">
              <a:off x="4614746" y="2750634"/>
              <a:ext cx="737840" cy="5018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>
              <a:stCxn id="18" idx="0"/>
              <a:endCxn id="17" idx="2"/>
            </p:cNvCxnSpPr>
            <p:nvPr/>
          </p:nvCxnSpPr>
          <p:spPr>
            <a:xfrm flipV="1">
              <a:off x="6216804" y="3081453"/>
              <a:ext cx="1" cy="6616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9656956" y="2419814"/>
              <a:ext cx="1511323" cy="6616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排入會期</a:t>
              </a:r>
              <a:endPara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681327" y="3141094"/>
              <a:ext cx="1947748" cy="6616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PI</a:t>
              </a:r>
              <a:r>
                <a:rPr lang="zh-TW" altLang="en-US" sz="16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回覆審查意見</a:t>
              </a:r>
              <a:endParaRPr lang="en-US" altLang="zh-TW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複審案申請</a:t>
              </a:r>
              <a:r>
                <a:rPr lang="en-US" altLang="zh-TW" sz="16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endParaRPr lang="zh-TW" altLang="en-US" sz="16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24" name="直線單箭頭接點 23"/>
            <p:cNvCxnSpPr>
              <a:stCxn id="17" idx="3"/>
              <a:endCxn id="23" idx="1"/>
            </p:cNvCxnSpPr>
            <p:nvPr/>
          </p:nvCxnSpPr>
          <p:spPr>
            <a:xfrm>
              <a:off x="7081025" y="2750634"/>
              <a:ext cx="600302" cy="721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>
              <a:stCxn id="17" idx="3"/>
              <a:endCxn id="22" idx="1"/>
            </p:cNvCxnSpPr>
            <p:nvPr/>
          </p:nvCxnSpPr>
          <p:spPr>
            <a:xfrm>
              <a:off x="7081025" y="2750633"/>
              <a:ext cx="25759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文字方塊 25"/>
            <p:cNvSpPr txBox="1"/>
            <p:nvPr/>
          </p:nvSpPr>
          <p:spPr>
            <a:xfrm>
              <a:off x="4651682" y="2681137"/>
              <a:ext cx="555702" cy="320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OK</a:t>
              </a:r>
              <a:endParaRPr lang="zh-TW" altLang="en-US" sz="1400" dirty="0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520654" y="3663175"/>
              <a:ext cx="594098" cy="342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NO</a:t>
              </a:r>
              <a:endParaRPr lang="zh-TW" altLang="en-US" sz="1400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6204726" y="3423424"/>
              <a:ext cx="555702" cy="320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OK</a:t>
              </a:r>
              <a:endParaRPr lang="zh-TW" altLang="en-US" sz="14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8215658" y="2403294"/>
              <a:ext cx="555702" cy="320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/>
                <a:t>OK</a:t>
              </a:r>
              <a:endParaRPr lang="zh-TW" altLang="en-US" sz="14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928623" y="3016433"/>
              <a:ext cx="555702" cy="28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dirty="0"/>
                <a:t>NO</a:t>
              </a:r>
              <a:endParaRPr lang="zh-TW" altLang="en-US" sz="12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188649"/>
            <a:ext cx="8185150" cy="864087"/>
          </a:xfrm>
        </p:spPr>
        <p:txBody>
          <a:bodyPr/>
          <a:lstStyle/>
          <a:p>
            <a:r>
              <a:rPr lang="en-US" altLang="zh-TW" sz="3200" dirty="0">
                <a:solidFill>
                  <a:srgbClr val="00B0F0"/>
                </a:solidFill>
              </a:rPr>
              <a:t>Q1.</a:t>
            </a:r>
            <a:r>
              <a:rPr lang="zh-TW" altLang="en-US" sz="3200" dirty="0">
                <a:solidFill>
                  <a:srgbClr val="00B0F0"/>
                </a:solidFill>
              </a:rPr>
              <a:t>接獲</a:t>
            </a:r>
            <a:r>
              <a:rPr lang="en-US" altLang="zh-TW" sz="3200" dirty="0">
                <a:solidFill>
                  <a:srgbClr val="00B0F0"/>
                </a:solidFill>
              </a:rPr>
              <a:t>e-mail</a:t>
            </a:r>
            <a:r>
              <a:rPr lang="zh-TW" altLang="en-US" sz="3200" dirty="0">
                <a:solidFill>
                  <a:srgbClr val="00B0F0"/>
                </a:solidFill>
              </a:rPr>
              <a:t>通知委員審查意見，如何回覆？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185150" cy="1512168"/>
          </a:xfrm>
        </p:spPr>
        <p:txBody>
          <a:bodyPr/>
          <a:lstStyle/>
          <a:p>
            <a:pPr>
              <a:buNone/>
            </a:pPr>
            <a:r>
              <a:rPr lang="en-US" altLang="zh-TW" sz="2400" dirty="0"/>
              <a:t>1.</a:t>
            </a:r>
            <a:r>
              <a:rPr lang="zh-TW" altLang="en-US" sz="2400" dirty="0"/>
              <a:t>進入委員審查流程，如有審查意見，於</a:t>
            </a:r>
            <a:r>
              <a:rPr lang="en-US" altLang="zh-TW" sz="2400" dirty="0"/>
              <a:t>7</a:t>
            </a:r>
            <a:r>
              <a:rPr lang="zh-TW" altLang="en-US" sz="2400" dirty="0"/>
              <a:t>天內以</a:t>
            </a:r>
            <a:r>
              <a:rPr lang="en-US" altLang="zh-TW" sz="2400" dirty="0"/>
              <a:t>E-mail</a:t>
            </a:r>
            <a:r>
              <a:rPr lang="zh-TW" altLang="en-US" sz="2400" dirty="0"/>
              <a:t>通知您回覆審查意見</a:t>
            </a:r>
            <a:endParaRPr lang="en-US" altLang="zh-TW" sz="2400" dirty="0"/>
          </a:p>
          <a:p>
            <a:pPr>
              <a:buNone/>
            </a:pPr>
            <a:r>
              <a:rPr lang="en-US" altLang="zh-TW" sz="2400" dirty="0"/>
              <a:t>2.</a:t>
            </a:r>
            <a:r>
              <a:rPr lang="zh-TW" altLang="en-US" sz="2400" dirty="0"/>
              <a:t>如無審查意見，則直接排入會期</a:t>
            </a:r>
            <a:endParaRPr lang="en-US" altLang="zh-TW" sz="2400" dirty="0"/>
          </a:p>
          <a:p>
            <a:pPr>
              <a:buNone/>
            </a:pPr>
            <a:endParaRPr lang="en-US" altLang="zh-TW" sz="2800" dirty="0"/>
          </a:p>
          <a:p>
            <a:pPr>
              <a:buNone/>
            </a:pPr>
            <a:endParaRPr lang="en-US" altLang="zh-TW" sz="2800" dirty="0"/>
          </a:p>
          <a:p>
            <a:pPr>
              <a:buNone/>
            </a:pPr>
            <a:endParaRPr lang="zh-TW" altLang="en-US" sz="2800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群組 4"/>
          <p:cNvGrpSpPr/>
          <p:nvPr/>
        </p:nvGrpSpPr>
        <p:grpSpPr>
          <a:xfrm>
            <a:off x="179512" y="2708919"/>
            <a:ext cx="8234041" cy="2592288"/>
            <a:chOff x="741557" y="2651345"/>
            <a:chExt cx="9958910" cy="2571464"/>
          </a:xfrm>
        </p:grpSpPr>
        <p:grpSp>
          <p:nvGrpSpPr>
            <p:cNvPr id="6" name="群組 5"/>
            <p:cNvGrpSpPr/>
            <p:nvPr/>
          </p:nvGrpSpPr>
          <p:grpSpPr>
            <a:xfrm>
              <a:off x="741557" y="2651345"/>
              <a:ext cx="9958910" cy="2571464"/>
              <a:chOff x="741557" y="2651345"/>
              <a:chExt cx="9958910" cy="2571464"/>
            </a:xfrm>
          </p:grpSpPr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12199" y="2722775"/>
                <a:ext cx="3688268" cy="250003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0" name="矩形 9"/>
              <p:cNvSpPr/>
              <p:nvPr/>
            </p:nvSpPr>
            <p:spPr>
              <a:xfrm>
                <a:off x="8579860" y="4222795"/>
                <a:ext cx="1170878" cy="28993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41557" y="2651345"/>
                <a:ext cx="5741021" cy="221431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285750" indent="-28575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接獲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E-MAIL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通知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PTMS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發出審查意見，請先下載</a:t>
                </a:r>
                <a:r>
                  <a:rPr lang="zh-TW" altLang="en-US" sz="2000" b="1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複審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相關文件進行回覆。</a:t>
                </a:r>
                <a:endParaRPr lang="en-US" altLang="zh-TW" sz="2000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endParaRPr>
              </a:p>
              <a:p>
                <a:pPr marL="285750" indent="-285750">
                  <a:spcBef>
                    <a:spcPts val="600"/>
                  </a:spcBef>
                  <a:buFont typeface="Wingdings" pitchFamily="2" charset="2"/>
                  <a:buChar char="Ø"/>
                </a:pPr>
                <a:r>
                  <a:rPr lang="zh-TW" altLang="en-US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依據</a:t>
                </a:r>
                <a:r>
                  <a:rPr lang="zh-TW" altLang="en-US" sz="2000" b="1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複審</a:t>
                </a:r>
                <a:r>
                  <a:rPr lang="zh-TW" altLang="en-US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送審文件清單準備回覆文件，上傳至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標楷體" pitchFamily="65" charset="-120"/>
                    <a:ea typeface="標楷體" pitchFamily="65" charset="-120"/>
                  </a:rPr>
                  <a:t>PTMS</a:t>
                </a:r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五角星形 6">
              <a:hlinkClick r:id="rId3" action="ppaction://hlinkfile"/>
            </p:cNvPr>
            <p:cNvSpPr/>
            <p:nvPr/>
          </p:nvSpPr>
          <p:spPr>
            <a:xfrm>
              <a:off x="9799151" y="4008507"/>
              <a:ext cx="323385" cy="267630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5364088" y="4653136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87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323528" y="88927"/>
            <a:ext cx="8269039" cy="891802"/>
          </a:xfrm>
        </p:spPr>
        <p:txBody>
          <a:bodyPr/>
          <a:lstStyle/>
          <a:p>
            <a:pPr algn="l"/>
            <a:r>
              <a:rPr lang="en-US" altLang="zh-TW" sz="3200" dirty="0">
                <a:solidFill>
                  <a:srgbClr val="00B0F0"/>
                </a:solidFill>
              </a:rPr>
              <a:t>Q2.</a:t>
            </a:r>
            <a:r>
              <a:rPr lang="zh-TW" altLang="en-US" sz="3200" dirty="0">
                <a:solidFill>
                  <a:srgbClr val="00B0F0"/>
                </a:solidFill>
              </a:rPr>
              <a:t>如何操作</a:t>
            </a:r>
            <a:r>
              <a:rPr lang="en-US" altLang="zh-TW" sz="3200" dirty="0">
                <a:solidFill>
                  <a:srgbClr val="00B0F0"/>
                </a:solidFill>
              </a:rPr>
              <a:t>PTMS</a:t>
            </a:r>
            <a:r>
              <a:rPr lang="zh-TW" altLang="en-US" sz="3200" dirty="0">
                <a:solidFill>
                  <a:srgbClr val="00B0F0"/>
                </a:solidFill>
              </a:rPr>
              <a:t>：變更案的複審？</a:t>
            </a:r>
          </a:p>
        </p:txBody>
      </p:sp>
      <p:sp>
        <p:nvSpPr>
          <p:cNvPr id="17" name="內容版面配置區 21"/>
          <p:cNvSpPr>
            <a:spLocks noGrp="1"/>
          </p:cNvSpPr>
          <p:nvPr>
            <p:ph idx="1"/>
          </p:nvPr>
        </p:nvSpPr>
        <p:spPr>
          <a:xfrm>
            <a:off x="5940152" y="1205001"/>
            <a:ext cx="3062239" cy="2584039"/>
          </a:xfrm>
        </p:spPr>
        <p:txBody>
          <a:bodyPr/>
          <a:lstStyle/>
          <a:p>
            <a:pPr marL="173038" indent="-173038"/>
            <a:r>
              <a:rPr lang="en-US" altLang="zh-TW" sz="1800" dirty="0"/>
              <a:t>1.</a:t>
            </a:r>
            <a:r>
              <a:rPr lang="zh-TW" altLang="en-US" sz="1800" dirty="0"/>
              <a:t>登入</a:t>
            </a:r>
            <a:r>
              <a:rPr lang="en-US" altLang="zh-TW" sz="1800" dirty="0"/>
              <a:t>PTMS</a:t>
            </a:r>
            <a:r>
              <a:rPr lang="zh-TW" altLang="en-US" sz="1800" dirty="0"/>
              <a:t>後點選</a:t>
            </a:r>
            <a:r>
              <a:rPr lang="en-US" altLang="zh-TW" sz="1800" dirty="0"/>
              <a:t>【</a:t>
            </a:r>
            <a:r>
              <a:rPr lang="zh-TW" altLang="en-US" sz="1800" b="1" dirty="0"/>
              <a:t>計畫主持人</a:t>
            </a:r>
            <a:r>
              <a:rPr lang="en-US" altLang="zh-TW" sz="1800" dirty="0"/>
              <a:t>】</a:t>
            </a:r>
            <a:r>
              <a:rPr lang="zh-TW" altLang="en-US" sz="1800" dirty="0"/>
              <a:t>身分</a:t>
            </a:r>
            <a:endParaRPr lang="en-US" altLang="zh-TW" sz="1800" dirty="0"/>
          </a:p>
          <a:p>
            <a:pPr marL="173038" indent="-173038"/>
            <a:r>
              <a:rPr lang="en-US" altLang="zh-TW" sz="1800" dirty="0"/>
              <a:t>2.</a:t>
            </a:r>
            <a:r>
              <a:rPr lang="zh-TW" altLang="en-US" sz="1800" dirty="0"/>
              <a:t>於</a:t>
            </a:r>
            <a:r>
              <a:rPr lang="en-US" altLang="zh-TW" sz="1800" dirty="0"/>
              <a:t>【</a:t>
            </a:r>
            <a:r>
              <a:rPr lang="zh-TW" altLang="en-US" sz="1800" b="1" dirty="0"/>
              <a:t>待辦案件</a:t>
            </a:r>
            <a:r>
              <a:rPr lang="en-US" altLang="zh-TW" sz="1800" dirty="0"/>
              <a:t>】</a:t>
            </a:r>
            <a:r>
              <a:rPr lang="zh-TW" altLang="en-US" sz="1800" dirty="0"/>
              <a:t>點入</a:t>
            </a:r>
            <a:r>
              <a:rPr lang="en-US" altLang="zh-TW" sz="1800" dirty="0"/>
              <a:t>【</a:t>
            </a:r>
            <a:r>
              <a:rPr lang="en-US" altLang="zh-TW" sz="1800" b="1" dirty="0"/>
              <a:t>IRB</a:t>
            </a:r>
            <a:r>
              <a:rPr lang="zh-TW" altLang="en-US" sz="1800" b="1" dirty="0"/>
              <a:t>編號</a:t>
            </a:r>
            <a:r>
              <a:rPr lang="en-US" altLang="zh-TW" sz="1800" dirty="0"/>
              <a:t>】</a:t>
            </a:r>
          </a:p>
          <a:p>
            <a:pPr marL="173038" indent="-173038"/>
            <a:r>
              <a:rPr lang="en-US" altLang="zh-TW" sz="1800" dirty="0"/>
              <a:t>3.【</a:t>
            </a:r>
            <a:r>
              <a:rPr lang="en-US" altLang="zh-TW" sz="1800" b="1" dirty="0"/>
              <a:t>IRB/REC</a:t>
            </a:r>
            <a:r>
              <a:rPr lang="zh-TW" altLang="en-US" sz="1800" b="1" dirty="0"/>
              <a:t>審查</a:t>
            </a:r>
            <a:r>
              <a:rPr lang="en-US" altLang="zh-TW" sz="1800" dirty="0"/>
              <a:t>】</a:t>
            </a:r>
            <a:r>
              <a:rPr lang="zh-TW" altLang="en-US" sz="1800" dirty="0"/>
              <a:t>部分顯示「</a:t>
            </a:r>
            <a:r>
              <a:rPr lang="zh-TW" altLang="en-US" sz="1800" b="1" dirty="0"/>
              <a:t>計畫主持人待辦</a:t>
            </a:r>
            <a:r>
              <a:rPr lang="zh-TW" altLang="en-US" sz="1800" dirty="0"/>
              <a:t>」，則點入「</a:t>
            </a:r>
            <a:r>
              <a:rPr lang="zh-TW" altLang="en-US" sz="1800" b="1" dirty="0">
                <a:solidFill>
                  <a:srgbClr val="FF0000"/>
                </a:solidFill>
              </a:rPr>
              <a:t>簡易變更案</a:t>
            </a:r>
            <a:r>
              <a:rPr lang="zh-TW" altLang="en-US" sz="1800" dirty="0"/>
              <a:t>」</a:t>
            </a:r>
            <a:endParaRPr lang="en-US" altLang="zh-TW" sz="1800" dirty="0"/>
          </a:p>
          <a:p>
            <a:pPr marL="173038" indent="-173038"/>
            <a:endParaRPr lang="zh-TW" altLang="en-US" sz="1800" dirty="0"/>
          </a:p>
          <a:p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41411" r="45585" b="35804"/>
          <a:stretch/>
        </p:blipFill>
        <p:spPr bwMode="auto">
          <a:xfrm>
            <a:off x="114080" y="1217575"/>
            <a:ext cx="5796136" cy="28386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 bwMode="auto">
          <a:xfrm>
            <a:off x="2562102" y="1169037"/>
            <a:ext cx="720080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78241" y="1720285"/>
            <a:ext cx="936104" cy="1800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2564160" y="3352329"/>
            <a:ext cx="855712" cy="67843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154144" y="4443679"/>
            <a:ext cx="7434204" cy="1960564"/>
            <a:chOff x="179512" y="4631845"/>
            <a:chExt cx="7434204" cy="1960564"/>
          </a:xfrm>
        </p:grpSpPr>
        <p:grpSp>
          <p:nvGrpSpPr>
            <p:cNvPr id="26" name="群組 25"/>
            <p:cNvGrpSpPr/>
            <p:nvPr/>
          </p:nvGrpSpPr>
          <p:grpSpPr>
            <a:xfrm>
              <a:off x="179512" y="4631845"/>
              <a:ext cx="7434204" cy="1960564"/>
              <a:chOff x="-1678422" y="4803317"/>
              <a:chExt cx="7434204" cy="1960564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76" t="46953" r="6250" b="29024"/>
              <a:stretch/>
            </p:blipFill>
            <p:spPr bwMode="auto">
              <a:xfrm>
                <a:off x="-1678422" y="4803317"/>
                <a:ext cx="7434204" cy="196056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773" t="48825" r="6250" b="46778"/>
              <a:stretch/>
            </p:blipFill>
            <p:spPr bwMode="auto">
              <a:xfrm>
                <a:off x="2717811" y="5656309"/>
                <a:ext cx="3036636" cy="358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" name="矩形 22"/>
            <p:cNvSpPr/>
            <p:nvPr/>
          </p:nvSpPr>
          <p:spPr bwMode="auto">
            <a:xfrm>
              <a:off x="359166" y="5418990"/>
              <a:ext cx="1044482" cy="386274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新細明體" charset="-12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4427984" y="5373216"/>
              <a:ext cx="1611557" cy="576063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新細明體" charset="-120"/>
              </a:endParaRPr>
            </a:p>
          </p:txBody>
        </p:sp>
      </p:grpSp>
      <p:cxnSp>
        <p:nvCxnSpPr>
          <p:cNvPr id="24" name="直線單箭頭接點 23"/>
          <p:cNvCxnSpPr>
            <a:stCxn id="18" idx="2"/>
          </p:cNvCxnSpPr>
          <p:nvPr/>
        </p:nvCxnSpPr>
        <p:spPr bwMode="auto">
          <a:xfrm flipH="1">
            <a:off x="1378280" y="4056249"/>
            <a:ext cx="1633868" cy="1367712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文字方塊 29"/>
          <p:cNvSpPr txBox="1"/>
          <p:nvPr/>
        </p:nvSpPr>
        <p:spPr>
          <a:xfrm>
            <a:off x="333798" y="4927339"/>
            <a:ext cx="72008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按我</a:t>
            </a:r>
          </a:p>
        </p:txBody>
      </p:sp>
    </p:spTree>
    <p:extLst>
      <p:ext uri="{BB962C8B-B14F-4D97-AF65-F5344CB8AC3E}">
        <p14:creationId xmlns:p14="http://schemas.microsoft.com/office/powerpoint/2010/main" val="516524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55F6-595D-479A-AE0F-4B7FCCDD9F1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69325" cy="1125538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zh-TW" altLang="en-US" sz="3200" dirty="0"/>
              <a:t>上傳回覆文件，按</a:t>
            </a:r>
            <a:r>
              <a:rPr lang="zh-TW" alt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送出申請</a:t>
            </a:r>
            <a:endParaRPr lang="zh-TW" altLang="en-US" sz="32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170676" y="1318290"/>
            <a:ext cx="8731713" cy="4919022"/>
            <a:chOff x="170676" y="1101444"/>
            <a:chExt cx="8731713" cy="4919022"/>
          </a:xfrm>
        </p:grpSpPr>
        <p:grpSp>
          <p:nvGrpSpPr>
            <p:cNvPr id="5" name="群組 4"/>
            <p:cNvGrpSpPr/>
            <p:nvPr/>
          </p:nvGrpSpPr>
          <p:grpSpPr>
            <a:xfrm>
              <a:off x="170676" y="1101444"/>
              <a:ext cx="8697099" cy="4919022"/>
              <a:chOff x="170676" y="1101444"/>
              <a:chExt cx="8697099" cy="4919022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31" t="15432" r="6932" b="45984"/>
              <a:stretch/>
            </p:blipFill>
            <p:spPr bwMode="auto">
              <a:xfrm>
                <a:off x="174735" y="2978727"/>
                <a:ext cx="8693040" cy="30417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" name="群組 3"/>
              <p:cNvGrpSpPr/>
              <p:nvPr/>
            </p:nvGrpSpPr>
            <p:grpSpPr>
              <a:xfrm>
                <a:off x="170676" y="1101444"/>
                <a:ext cx="8660435" cy="1689129"/>
                <a:chOff x="170676" y="1101444"/>
                <a:chExt cx="8660435" cy="1689129"/>
              </a:xfrm>
            </p:grpSpPr>
            <p:pic>
              <p:nvPicPr>
                <p:cNvPr id="6148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20" t="29792" r="7736" b="48196"/>
                <a:stretch/>
              </p:blipFill>
              <p:spPr bwMode="auto">
                <a:xfrm>
                  <a:off x="170676" y="1101444"/>
                  <a:ext cx="8660435" cy="16891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9" name="圓角矩形 18"/>
                <p:cNvSpPr/>
                <p:nvPr/>
              </p:nvSpPr>
              <p:spPr bwMode="auto">
                <a:xfrm>
                  <a:off x="2786981" y="1946008"/>
                  <a:ext cx="787209" cy="292512"/>
                </a:xfrm>
                <a:prstGeom prst="roundRect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zh-TW" altLang="en-US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新細明體" charset="-120"/>
                  </a:endParaRPr>
                </a:p>
              </p:txBody>
            </p:sp>
          </p:grpSp>
        </p:grpSp>
        <p:sp>
          <p:nvSpPr>
            <p:cNvPr id="7" name="矩形 6"/>
            <p:cNvSpPr/>
            <p:nvPr/>
          </p:nvSpPr>
          <p:spPr>
            <a:xfrm>
              <a:off x="196365" y="3925255"/>
              <a:ext cx="838374" cy="4277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</a:rPr>
                <a:t>   </a:t>
              </a:r>
              <a:r>
                <a:rPr lang="zh-TW" altLang="en-US" b="1" dirty="0">
                  <a:solidFill>
                    <a:srgbClr val="FF0000"/>
                  </a:solidFill>
                </a:rPr>
                <a:t>上傳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291020" y="3393072"/>
              <a:ext cx="1115880" cy="4277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下載</a:t>
              </a:r>
              <a:r>
                <a:rPr lang="zh-TW" altLang="en-US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6670141" y="3784785"/>
              <a:ext cx="2232248" cy="91032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708859" y="2906551"/>
              <a:ext cx="2193530" cy="5134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" name="直線單箭頭接點 11"/>
            <p:cNvCxnSpPr/>
            <p:nvPr/>
          </p:nvCxnSpPr>
          <p:spPr bwMode="auto">
            <a:xfrm flipH="1">
              <a:off x="1475656" y="3097203"/>
              <a:ext cx="5184577" cy="509746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線單箭頭接點 13"/>
            <p:cNvCxnSpPr/>
            <p:nvPr/>
          </p:nvCxnSpPr>
          <p:spPr bwMode="auto">
            <a:xfrm flipH="1" flipV="1">
              <a:off x="1024831" y="4302603"/>
              <a:ext cx="5635402" cy="100813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向上箭號圖說文字 16"/>
            <p:cNvSpPr/>
            <p:nvPr/>
          </p:nvSpPr>
          <p:spPr bwMode="auto">
            <a:xfrm>
              <a:off x="2080024" y="5301208"/>
              <a:ext cx="2988332" cy="719258"/>
            </a:xfrm>
            <a:prstGeom prst="upArrowCallou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zh-TW" altLang="en-US" dirty="0"/>
                <a:t>若有審查意見請上傳此欄位</a:t>
              </a:r>
            </a:p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TW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新細明體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40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0" y="2130918"/>
            <a:ext cx="5100933" cy="4729866"/>
            <a:chOff x="0" y="2812286"/>
            <a:chExt cx="5100933" cy="404849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5" b="34286"/>
            <a:stretch/>
          </p:blipFill>
          <p:spPr bwMode="auto">
            <a:xfrm>
              <a:off x="395536" y="3017987"/>
              <a:ext cx="4705397" cy="38427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0" y="2812286"/>
              <a:ext cx="683568" cy="316127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圖二</a:t>
              </a:r>
            </a:p>
          </p:txBody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55F6-595D-479A-AE0F-4B7FCCDD9F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5595938" y="2566988"/>
            <a:ext cx="3548062" cy="3309937"/>
          </a:xfrm>
        </p:spPr>
        <p:txBody>
          <a:bodyPr>
            <a:normAutofit fontScale="85000" lnSpcReduction="10000"/>
          </a:bodyPr>
          <a:lstStyle/>
          <a:p>
            <a:pPr marL="266700" indent="-266700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變更案審查通過後，回於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狀態頁面可見通過日期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圖一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，相關人員會收到</a:t>
            </a:r>
            <a:r>
              <a:rPr lang="en-US" altLang="zh-TW" dirty="0" err="1"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通知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266700" indent="-266700"/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266700" indent="-266700"/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會議後約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週，會收到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IRB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核准函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7718425" cy="1081087"/>
          </a:xfrm>
        </p:spPr>
        <p:txBody>
          <a:bodyPr/>
          <a:lstStyle/>
          <a:p>
            <a:pPr algn="l"/>
            <a:r>
              <a:rPr lang="zh-TW" altLang="en-US" sz="3200"/>
              <a:t>   變更</a:t>
            </a:r>
            <a:r>
              <a:rPr lang="zh-TW" altLang="en-US" sz="3200" dirty="0"/>
              <a:t>案</a:t>
            </a:r>
            <a:r>
              <a:rPr lang="en-US" altLang="zh-TW" sz="3200" dirty="0"/>
              <a:t>-</a:t>
            </a:r>
            <a:r>
              <a:rPr lang="zh-TW" altLang="en-US" sz="3200" dirty="0"/>
              <a:t>審查結果與通知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683568" y="2924944"/>
            <a:ext cx="936104" cy="1440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069722" y="3212976"/>
            <a:ext cx="936104" cy="1440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989536" y="4149080"/>
            <a:ext cx="936104" cy="1440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560080" y="4473114"/>
            <a:ext cx="3284735" cy="14289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cxnSp>
        <p:nvCxnSpPr>
          <p:cNvPr id="8" name="直線接點 7"/>
          <p:cNvCxnSpPr/>
          <p:nvPr/>
        </p:nvCxnSpPr>
        <p:spPr bwMode="auto">
          <a:xfrm>
            <a:off x="1151620" y="5157192"/>
            <a:ext cx="27723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群組 11"/>
          <p:cNvGrpSpPr/>
          <p:nvPr/>
        </p:nvGrpSpPr>
        <p:grpSpPr>
          <a:xfrm>
            <a:off x="395536" y="1484783"/>
            <a:ext cx="8280920" cy="646133"/>
            <a:chOff x="395536" y="1484783"/>
            <a:chExt cx="8280920" cy="646133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4" t="21698" r="5695" b="71953"/>
            <a:stretch/>
          </p:blipFill>
          <p:spPr bwMode="auto">
            <a:xfrm>
              <a:off x="395536" y="1484783"/>
              <a:ext cx="8280920" cy="5523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1" t="35337" r="5998" b="60547"/>
            <a:stretch/>
          </p:blipFill>
          <p:spPr bwMode="auto">
            <a:xfrm>
              <a:off x="395536" y="1772816"/>
              <a:ext cx="8280920" cy="3581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矩形 4"/>
          <p:cNvSpPr/>
          <p:nvPr/>
        </p:nvSpPr>
        <p:spPr bwMode="auto">
          <a:xfrm>
            <a:off x="5100933" y="1340769"/>
            <a:ext cx="1775323" cy="79014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-14232" y="1300118"/>
            <a:ext cx="64807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圖一</a:t>
            </a:r>
          </a:p>
        </p:txBody>
      </p:sp>
    </p:spTree>
    <p:extLst>
      <p:ext uri="{BB962C8B-B14F-4D97-AF65-F5344CB8AC3E}">
        <p14:creationId xmlns:p14="http://schemas.microsoft.com/office/powerpoint/2010/main" val="243845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2400" b="1" dirty="0">
                <a:solidFill>
                  <a:sysClr val="windowText" lastClr="000000"/>
                </a:solidFill>
              </a:rPr>
              <a:t>變更案送審及準備流程</a:t>
            </a:r>
            <a:r>
              <a:rPr lang="en-US" altLang="zh-TW" sz="2400" b="1" dirty="0">
                <a:solidFill>
                  <a:sysClr val="windowText" lastClr="000000"/>
                </a:solidFill>
              </a:rPr>
              <a:t>: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zh-TW" sz="2000" b="1" dirty="0">
                <a:hlinkClick r:id="rId2" action="ppaction://hlinksldjump"/>
              </a:rPr>
              <a:t>Step1.</a:t>
            </a:r>
            <a:r>
              <a:rPr lang="zh-TW" altLang="en-US" sz="2000" b="1" dirty="0">
                <a:hlinkClick r:id="rId2" action="ppaction://hlinksldjump"/>
              </a:rPr>
              <a:t>確認變更案</a:t>
            </a:r>
            <a:r>
              <a:rPr lang="en-US" altLang="zh-TW" sz="2000" b="1" dirty="0">
                <a:hlinkClick r:id="rId2" action="ppaction://hlinksldjump"/>
              </a:rPr>
              <a:t>(</a:t>
            </a:r>
            <a:r>
              <a:rPr lang="zh-TW" altLang="en-US" sz="2000" b="1" dirty="0">
                <a:hlinkClick r:id="rId2" action="ppaction://hlinksldjump"/>
              </a:rPr>
              <a:t>修正案</a:t>
            </a:r>
            <a:r>
              <a:rPr lang="en-US" altLang="zh-TW" sz="2000" b="1" dirty="0">
                <a:hlinkClick r:id="rId2" action="ppaction://hlinksldjump"/>
              </a:rPr>
              <a:t>)</a:t>
            </a:r>
            <a:r>
              <a:rPr lang="zh-TW" altLang="en-US" sz="2000" b="1" dirty="0">
                <a:hlinkClick r:id="rId2" action="ppaction://hlinksldjump"/>
              </a:rPr>
              <a:t>須送審之文件</a:t>
            </a:r>
            <a:endParaRPr lang="en-US" altLang="zh-TW" sz="2000" b="1" dirty="0"/>
          </a:p>
          <a:p>
            <a:pPr lvl="1"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zh-TW" sz="2000" b="1" dirty="0">
                <a:solidFill>
                  <a:schemeClr val="tx1"/>
                </a:solidFill>
                <a:hlinkClick r:id="rId3" action="ppaction://hlinksldjump"/>
              </a:rPr>
              <a:t>Step2.</a:t>
            </a:r>
            <a:r>
              <a:rPr lang="zh-TW" altLang="en-US" sz="2000" b="1" dirty="0">
                <a:solidFill>
                  <a:schemeClr val="tx1"/>
                </a:solidFill>
                <a:hlinkClick r:id="rId3" action="ppaction://hlinksldjump"/>
              </a:rPr>
              <a:t>依「送審文件清單」標示，下載及準備相關文件</a:t>
            </a:r>
            <a:endParaRPr lang="en-US" altLang="zh-TW" sz="2000" b="1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zh-TW" sz="2000" b="1" dirty="0">
                <a:solidFill>
                  <a:schemeClr val="tx1"/>
                </a:solidFill>
                <a:hlinkClick r:id="rId4" action="ppaction://hlinksldjump"/>
              </a:rPr>
              <a:t>Step3.</a:t>
            </a:r>
            <a:r>
              <a:rPr lang="zh-TW" altLang="en-US" sz="2000" b="1" dirty="0">
                <a:solidFill>
                  <a:schemeClr val="tx1"/>
                </a:solidFill>
                <a:hlinkClick r:id="rId4" action="ppaction://hlinksldjump"/>
              </a:rPr>
              <a:t>填寫 </a:t>
            </a:r>
            <a:r>
              <a:rPr lang="en-US" altLang="zh-TW" sz="2000" b="1" dirty="0">
                <a:solidFill>
                  <a:schemeClr val="tx1"/>
                </a:solidFill>
                <a:hlinkClick r:id="rId4" action="ppaction://hlinksldjump"/>
              </a:rPr>
              <a:t>PTMS</a:t>
            </a:r>
            <a:r>
              <a:rPr lang="zh-TW" altLang="en-US" sz="2000" b="1" dirty="0">
                <a:solidFill>
                  <a:schemeClr val="tx1"/>
                </a:solidFill>
                <a:hlinkClick r:id="rId4" action="ppaction://hlinksldjump"/>
              </a:rPr>
              <a:t> 變更案申請書 </a:t>
            </a:r>
            <a:r>
              <a:rPr lang="en-US" altLang="zh-TW" sz="2000" b="1" dirty="0">
                <a:solidFill>
                  <a:schemeClr val="tx1"/>
                </a:solidFill>
                <a:hlinkClick r:id="rId4" action="ppaction://hlinksldjump"/>
              </a:rPr>
              <a:t>&amp;</a:t>
            </a:r>
            <a:r>
              <a:rPr lang="zh-TW" altLang="en-US" sz="2000" b="1" dirty="0">
                <a:solidFill>
                  <a:schemeClr val="tx1"/>
                </a:solidFill>
                <a:hlinkClick r:id="rId4" action="ppaction://hlinksldjump"/>
              </a:rPr>
              <a:t> 上傳文件</a:t>
            </a:r>
            <a:endParaRPr lang="en-US" altLang="zh-TW" sz="2000" b="1" dirty="0">
              <a:solidFill>
                <a:schemeClr val="tx1"/>
              </a:solidFill>
              <a:hlinkClick r:id="rId4" action="ppaction://hlinksldjump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l"/>
            </a:pPr>
            <a:r>
              <a:rPr lang="en-US" altLang="zh-TW" sz="2000" b="1" dirty="0">
                <a:solidFill>
                  <a:srgbClr val="2711FB"/>
                </a:solidFill>
              </a:rPr>
              <a:t>Step4.</a:t>
            </a:r>
            <a:r>
              <a:rPr lang="zh-TW" altLang="en-US" sz="2000" b="1" dirty="0">
                <a:solidFill>
                  <a:srgbClr val="2711FB"/>
                </a:solidFill>
              </a:rPr>
              <a:t>委員審查作業</a:t>
            </a:r>
            <a:endParaRPr lang="en-US" altLang="zh-TW" sz="2000" b="1" dirty="0">
              <a:solidFill>
                <a:srgbClr val="2711FB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2400" b="1" dirty="0">
                <a:solidFill>
                  <a:sysClr val="windowText" lastClr="000000"/>
                </a:solidFill>
                <a:hlinkClick r:id="rId5" action="ppaction://hlinksldjump"/>
              </a:rPr>
              <a:t>接獲</a:t>
            </a:r>
            <a:r>
              <a:rPr lang="en-US" altLang="zh-TW" sz="2400" b="1" dirty="0">
                <a:solidFill>
                  <a:sysClr val="windowText" lastClr="000000"/>
                </a:solidFill>
                <a:hlinkClick r:id="rId5" action="ppaction://hlinksldjump"/>
              </a:rPr>
              <a:t>e-mail</a:t>
            </a:r>
            <a:r>
              <a:rPr lang="zh-TW" altLang="en-US" sz="2400" b="1" dirty="0">
                <a:solidFill>
                  <a:sysClr val="windowText" lastClr="000000"/>
                </a:solidFill>
                <a:hlinkClick r:id="rId5" action="ppaction://hlinksldjump"/>
              </a:rPr>
              <a:t>通知委員審查意見，如何回覆？</a:t>
            </a:r>
            <a:endParaRPr lang="en-US" altLang="zh-TW" sz="2400" b="1" dirty="0">
              <a:solidFill>
                <a:sysClr val="windowText" lastClr="000000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2400" b="1" dirty="0">
                <a:hlinkClick r:id="rId6" action="ppaction://hlinksldjump"/>
              </a:rPr>
              <a:t>如何操作</a:t>
            </a:r>
            <a:r>
              <a:rPr lang="en-US" altLang="zh-TW" sz="2400" b="1" dirty="0">
                <a:hlinkClick r:id="rId6" action="ppaction://hlinksldjump"/>
              </a:rPr>
              <a:t>PTMS</a:t>
            </a:r>
            <a:r>
              <a:rPr lang="zh-TW" altLang="en-US" sz="2400" b="1" dirty="0">
                <a:hlinkClick r:id="rId6" action="ppaction://hlinksldjump"/>
              </a:rPr>
              <a:t>繳交變更案的複審？</a:t>
            </a:r>
            <a:endParaRPr lang="en-US" altLang="zh-TW" sz="2400" b="1" dirty="0"/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zh-TW" altLang="en-US" sz="2400" b="1" dirty="0">
                <a:hlinkClick r:id="rId7" action="ppaction://hlinksldjump"/>
              </a:rPr>
              <a:t>變更案</a:t>
            </a:r>
            <a:r>
              <a:rPr lang="en-US" altLang="zh-TW" sz="2400" b="1" dirty="0">
                <a:hlinkClick r:id="rId7" action="ppaction://hlinksldjump"/>
              </a:rPr>
              <a:t>-</a:t>
            </a:r>
            <a:r>
              <a:rPr lang="zh-TW" altLang="en-US" sz="2400" b="1" dirty="0">
                <a:hlinkClick r:id="rId7" action="ppaction://hlinksldjump"/>
              </a:rPr>
              <a:t>審查結果通知</a:t>
            </a:r>
            <a:endParaRPr lang="en-US" altLang="zh-TW" sz="2400" b="1" dirty="0">
              <a:solidFill>
                <a:sysClr val="windowText" lastClr="000000"/>
              </a:solidFill>
            </a:endParaRPr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9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54726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zh-TW" altLang="en-US" sz="2600" b="1" dirty="0">
                <a:solidFill>
                  <a:srgbClr val="FF0000"/>
                </a:solidFill>
              </a:rPr>
              <a:t>依</a:t>
            </a:r>
            <a:r>
              <a:rPr lang="en-US" altLang="zh-TW" sz="2600" b="1" dirty="0">
                <a:solidFill>
                  <a:srgbClr val="FF0000"/>
                </a:solidFill>
              </a:rPr>
              <a:t>『</a:t>
            </a:r>
            <a:r>
              <a:rPr lang="zh-TW" altLang="en-US" sz="2600" b="1" dirty="0">
                <a:solidFill>
                  <a:srgbClr val="FF0000"/>
                </a:solidFill>
              </a:rPr>
              <a:t>送審文件清單</a:t>
            </a:r>
            <a:r>
              <a:rPr lang="en-US" altLang="zh-TW" sz="2600" b="1" dirty="0">
                <a:solidFill>
                  <a:srgbClr val="FF0000"/>
                </a:solidFill>
              </a:rPr>
              <a:t>』</a:t>
            </a:r>
            <a:r>
              <a:rPr lang="zh-TW" altLang="en-US" sz="2600" b="1" dirty="0">
                <a:solidFill>
                  <a:srgbClr val="FF0000"/>
                </a:solidFill>
              </a:rPr>
              <a:t>確認</a:t>
            </a:r>
            <a:r>
              <a:rPr lang="zh-TW" altLang="en-US" sz="2600" b="1" dirty="0">
                <a:solidFill>
                  <a:srgbClr val="FF0000"/>
                </a:solidFill>
                <a:ea typeface="標楷體" pitchFamily="65" charset="-120"/>
              </a:rPr>
              <a:t>送審</a:t>
            </a:r>
            <a:r>
              <a:rPr lang="zh-TW" altLang="en-US" sz="2600" b="1" dirty="0">
                <a:solidFill>
                  <a:srgbClr val="FF0000"/>
                </a:solidFill>
              </a:rPr>
              <a:t>文件 →下載及填寫相關文件 → </a:t>
            </a:r>
            <a:r>
              <a:rPr lang="zh-TW" altLang="en-US" sz="2600" b="1" dirty="0">
                <a:solidFill>
                  <a:srgbClr val="FF0000"/>
                </a:solidFill>
                <a:ea typeface="標楷體" pitchFamily="65" charset="-120"/>
              </a:rPr>
              <a:t>上傳文件至</a:t>
            </a:r>
            <a:r>
              <a:rPr lang="en-US" altLang="zh-TW" sz="2600" b="1" dirty="0">
                <a:solidFill>
                  <a:srgbClr val="FF0000"/>
                </a:solidFill>
                <a:ea typeface="標楷體" pitchFamily="65" charset="-120"/>
              </a:rPr>
              <a:t>PTMS</a:t>
            </a:r>
            <a:r>
              <a:rPr lang="zh-TW" altLang="en-US" sz="2600" b="1" dirty="0">
                <a:solidFill>
                  <a:srgbClr val="FF0000"/>
                </a:solidFill>
                <a:ea typeface="標楷體" pitchFamily="65" charset="-120"/>
              </a:rPr>
              <a:t>系統 </a:t>
            </a:r>
            <a:endParaRPr lang="en-US" altLang="zh-TW" sz="2600" b="1" dirty="0">
              <a:solidFill>
                <a:srgbClr val="FF0000"/>
              </a:solidFill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ea typeface="標楷體" pitchFamily="65" charset="-120"/>
              </a:rPr>
              <a:t>※ </a:t>
            </a:r>
            <a:r>
              <a:rPr lang="zh-TW" altLang="en-US" b="1" dirty="0">
                <a:solidFill>
                  <a:srgbClr val="C00000"/>
                </a:solidFill>
                <a:ea typeface="標楷體" pitchFamily="65" charset="-120"/>
              </a:rPr>
              <a:t>提醒</a:t>
            </a:r>
            <a:r>
              <a:rPr lang="en-US" altLang="zh-TW" b="1" dirty="0">
                <a:solidFill>
                  <a:srgbClr val="C00000"/>
                </a:solidFill>
                <a:ea typeface="標楷體" pitchFamily="65" charset="-12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zh-TW" altLang="en-US" sz="2400" dirty="0"/>
              <a:t>需下載變更案申請表，上傳至</a:t>
            </a:r>
            <a:r>
              <a:rPr lang="en-US" altLang="zh-TW" sz="2400" dirty="0"/>
              <a:t>PTMS</a:t>
            </a:r>
            <a:r>
              <a:rPr lang="zh-TW" altLang="en-US" sz="2400" dirty="0"/>
              <a:t>系統。</a:t>
            </a:r>
            <a:endParaRPr lang="en-US" altLang="zh-TW" sz="2400" dirty="0">
              <a:ea typeface="標楷體" pitchFamily="65" charset="-120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TW" sz="2400" dirty="0">
                <a:ea typeface="標楷體" pitchFamily="65" charset="-120"/>
              </a:rPr>
              <a:t>※</a:t>
            </a:r>
            <a:r>
              <a:rPr lang="zh-TW" altLang="en-US" sz="2400" dirty="0">
                <a:ea typeface="標楷體" pitchFamily="65" charset="-120"/>
              </a:rPr>
              <a:t> 聯絡人不一定為主持人，可以是研究護理師、助理，以可連繫詢問送審問題者為佳。 </a:t>
            </a:r>
            <a:endParaRPr lang="en-US" altLang="zh-TW" sz="2400" dirty="0">
              <a:ea typeface="標楷體" pitchFamily="65" charset="-12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 請確認文件備齊、確實核對文件內容後再送出，以避免延 誤審查時程。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-2664" y="24789"/>
            <a:ext cx="446449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變更案送審流程</a:t>
            </a:r>
            <a:endParaRPr lang="zh-TW" altLang="en-US" sz="2800" dirty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5580112" y="105273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971600" y="148478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29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6" r="7136" b="43102"/>
          <a:stretch/>
        </p:blipFill>
        <p:spPr bwMode="auto">
          <a:xfrm>
            <a:off x="606642" y="1096194"/>
            <a:ext cx="7547980" cy="260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7626424" cy="764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zh-TW" altLang="en-US" sz="20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Step1.</a:t>
            </a:r>
            <a:r>
              <a:rPr lang="zh-TW" altLang="en-US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確認須送審之相關文件</a:t>
            </a:r>
            <a:r>
              <a:rPr lang="en-US" altLang="zh-TW" sz="2800" b="1" dirty="0">
                <a:solidFill>
                  <a:sysClr val="windowText" lastClr="000000"/>
                </a:solidFill>
                <a:latin typeface="標楷體" pitchFamily="65" charset="-120"/>
                <a:ea typeface="標楷體" pitchFamily="65" charset="-120"/>
              </a:rPr>
              <a:t>_1</a:t>
            </a:r>
            <a:endParaRPr lang="zh-TW" altLang="en-US" sz="2800" b="1" dirty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606642" y="3056188"/>
            <a:ext cx="1036735" cy="3008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2699792" y="2204864"/>
            <a:ext cx="21960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6" idx="3"/>
          </p:cNvCxnSpPr>
          <p:nvPr/>
        </p:nvCxnSpPr>
        <p:spPr>
          <a:xfrm flipV="1">
            <a:off x="1643377" y="2204864"/>
            <a:ext cx="1056415" cy="10017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076056" y="42210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82352" y="3983142"/>
            <a:ext cx="7992899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000" b="1" dirty="0">
                <a:ea typeface="標楷體" pitchFamily="65" charset="-120"/>
              </a:rPr>
              <a:t>1.</a:t>
            </a:r>
            <a:r>
              <a:rPr lang="zh-TW" altLang="en-US" sz="2000" b="1" dirty="0">
                <a:ea typeface="標楷體" pitchFamily="65" charset="-120"/>
              </a:rPr>
              <a:t> 下載</a:t>
            </a:r>
            <a:r>
              <a:rPr lang="en-US" altLang="zh-TW" sz="2000" b="1" dirty="0">
                <a:ea typeface="標楷體" pitchFamily="65" charset="-120"/>
              </a:rPr>
              <a:t>『</a:t>
            </a:r>
            <a:r>
              <a:rPr lang="zh-TW" altLang="en-US" sz="2000" b="1" dirty="0">
                <a:ea typeface="標楷體" pitchFamily="65" charset="-120"/>
              </a:rPr>
              <a:t>送審文件清單</a:t>
            </a:r>
            <a:r>
              <a:rPr lang="en-US" altLang="zh-TW" sz="2000" b="1" dirty="0">
                <a:ea typeface="標楷體" pitchFamily="65" charset="-120"/>
              </a:rPr>
              <a:t>』</a:t>
            </a:r>
            <a:r>
              <a:rPr lang="zh-TW" altLang="en-US" sz="2000" b="1" dirty="0">
                <a:ea typeface="標楷體" pitchFamily="65" charset="-120"/>
              </a:rPr>
              <a:t>，準備相關文件。</a:t>
            </a:r>
            <a:endParaRPr lang="en-US" altLang="zh-TW" sz="2000" b="1" dirty="0">
              <a:ea typeface="標楷體" pitchFamily="65" charset="-120"/>
            </a:endParaRPr>
          </a:p>
          <a:p>
            <a:r>
              <a:rPr lang="en-US" altLang="zh-TW" sz="2000" b="1" dirty="0">
                <a:ea typeface="標楷體" pitchFamily="65" charset="-120"/>
              </a:rPr>
              <a:t>2.</a:t>
            </a:r>
            <a:r>
              <a:rPr lang="zh-TW" altLang="en-US" sz="2000" b="1" dirty="0">
                <a:ea typeface="標楷體" pitchFamily="65" charset="-120"/>
              </a:rPr>
              <a:t>若為廠商委託案，須檢附公文及審查費繳款證明。</a:t>
            </a:r>
            <a:endParaRPr lang="en-US" altLang="zh-TW" sz="2000" b="1" dirty="0">
              <a:ea typeface="標楷體" pitchFamily="65" charset="-120"/>
            </a:endParaRPr>
          </a:p>
          <a:p>
            <a:pPr marL="173038" indent="-173038"/>
            <a:r>
              <a:rPr lang="en-US" altLang="zh-TW" sz="2000" b="1" dirty="0">
                <a:ea typeface="標楷體" pitchFamily="65" charset="-120"/>
              </a:rPr>
              <a:t>3.</a:t>
            </a:r>
            <a:r>
              <a:rPr lang="zh-TW" altLang="en-US" sz="2000" b="1" dirty="0">
                <a:ea typeface="標楷體" pitchFamily="65" charset="-120"/>
              </a:rPr>
              <a:t> 行政變更審查項目僅需送一份變更紙本文件：例如</a:t>
            </a:r>
            <a:r>
              <a:rPr lang="zh-TW" altLang="zh-TW" sz="2000" b="1" dirty="0">
                <a:ea typeface="標楷體" pitchFamily="65" charset="-120"/>
              </a:rPr>
              <a:t>變更試驗</a:t>
            </a:r>
            <a:r>
              <a:rPr lang="en-US" altLang="zh-TW" sz="2000" b="1" dirty="0">
                <a:ea typeface="標楷體" pitchFamily="65" charset="-120"/>
              </a:rPr>
              <a:t>/</a:t>
            </a:r>
            <a:r>
              <a:rPr lang="zh-TW" altLang="zh-TW" sz="2000" b="1" dirty="0">
                <a:ea typeface="標楷體" pitchFamily="65" charset="-120"/>
              </a:rPr>
              <a:t>研究人員相關資訊</a:t>
            </a:r>
            <a:r>
              <a:rPr lang="en-US" altLang="zh-TW" sz="2000" b="1" dirty="0">
                <a:ea typeface="標楷體" pitchFamily="65" charset="-120"/>
              </a:rPr>
              <a:t>(</a:t>
            </a:r>
            <a:r>
              <a:rPr lang="zh-TW" altLang="zh-TW" sz="2000" b="1" dirty="0">
                <a:ea typeface="標楷體" pitchFamily="65" charset="-120"/>
              </a:rPr>
              <a:t>如研究護士異動</a:t>
            </a:r>
            <a:r>
              <a:rPr lang="zh-TW" altLang="en-US" sz="2000" b="1" dirty="0">
                <a:ea typeface="標楷體" pitchFamily="65" charset="-120"/>
              </a:rPr>
              <a:t>、</a:t>
            </a:r>
            <a:r>
              <a:rPr lang="zh-TW" altLang="zh-TW" sz="2000" b="1" dirty="0">
                <a:ea typeface="標楷體" pitchFamily="65" charset="-120"/>
              </a:rPr>
              <a:t>變更試驗</a:t>
            </a:r>
            <a:r>
              <a:rPr lang="en-US" altLang="zh-TW" sz="2000" b="1" dirty="0">
                <a:ea typeface="標楷體" pitchFamily="65" charset="-120"/>
              </a:rPr>
              <a:t>/</a:t>
            </a:r>
            <a:r>
              <a:rPr lang="zh-TW" altLang="zh-TW" sz="2000" b="1" dirty="0">
                <a:ea typeface="標楷體" pitchFamily="65" charset="-120"/>
              </a:rPr>
              <a:t>研究委託單位</a:t>
            </a:r>
            <a:r>
              <a:rPr lang="en-US" altLang="zh-TW" sz="2000" b="1" dirty="0">
                <a:ea typeface="標楷體" pitchFamily="65" charset="-120"/>
              </a:rPr>
              <a:t>(</a:t>
            </a:r>
            <a:r>
              <a:rPr lang="zh-TW" altLang="zh-TW" sz="2000" b="1" dirty="0">
                <a:ea typeface="標楷體" pitchFamily="65" charset="-120"/>
              </a:rPr>
              <a:t>公司</a:t>
            </a:r>
            <a:r>
              <a:rPr lang="en-US" altLang="zh-TW" sz="2000" b="1" dirty="0">
                <a:ea typeface="標楷體" pitchFamily="65" charset="-120"/>
              </a:rPr>
              <a:t>)</a:t>
            </a:r>
            <a:r>
              <a:rPr lang="zh-TW" altLang="en-US" sz="2000" b="1" dirty="0">
                <a:ea typeface="標楷體" pitchFamily="65" charset="-120"/>
              </a:rPr>
              <a:t>、</a:t>
            </a:r>
            <a:r>
              <a:rPr lang="zh-TW" altLang="zh-TW" sz="2000" b="1" dirty="0">
                <a:ea typeface="標楷體" pitchFamily="65" charset="-120"/>
              </a:rPr>
              <a:t>實驗室地址異動</a:t>
            </a:r>
            <a:r>
              <a:rPr lang="zh-TW" altLang="en-US" sz="2000" b="1" dirty="0">
                <a:ea typeface="標楷體" pitchFamily="65" charset="-120"/>
              </a:rPr>
              <a:t>、</a:t>
            </a:r>
            <a:r>
              <a:rPr lang="zh-TW" altLang="zh-TW" sz="2000" b="1" dirty="0">
                <a:ea typeface="標楷體" pitchFamily="65" charset="-120"/>
              </a:rPr>
              <a:t>收案人數</a:t>
            </a:r>
            <a:r>
              <a:rPr lang="zh-TW" altLang="en-US" sz="2000" b="1" dirty="0">
                <a:ea typeface="標楷體" pitchFamily="65" charset="-120"/>
              </a:rPr>
              <a:t>、</a:t>
            </a:r>
            <a:r>
              <a:rPr lang="zh-TW" altLang="zh-TW" sz="2000" b="1" dirty="0">
                <a:ea typeface="標楷體" pitchFamily="65" charset="-120"/>
              </a:rPr>
              <a:t>主持人手冊</a:t>
            </a:r>
            <a:r>
              <a:rPr lang="zh-TW" altLang="en-US" sz="2000" b="1" dirty="0">
                <a:ea typeface="標楷體" pitchFamily="65" charset="-120"/>
              </a:rPr>
              <a:t>、個案報告表、</a:t>
            </a:r>
            <a:r>
              <a:rPr lang="zh-TW" altLang="zh-TW" sz="2000" b="1" dirty="0">
                <a:ea typeface="標楷體" pitchFamily="65" charset="-120"/>
              </a:rPr>
              <a:t>文件版本、格式、</a:t>
            </a:r>
            <a:r>
              <a:rPr lang="zh-TW" altLang="en-US" sz="2000" b="1" dirty="0">
                <a:ea typeface="標楷體" pitchFamily="65" charset="-120"/>
              </a:rPr>
              <a:t>錯別字</a:t>
            </a:r>
            <a:r>
              <a:rPr lang="zh-TW" altLang="zh-TW" sz="2000" b="1" dirty="0">
                <a:ea typeface="標楷體" pitchFamily="65" charset="-120"/>
              </a:rPr>
              <a:t>勘誤</a:t>
            </a:r>
            <a:r>
              <a:rPr lang="zh-TW" altLang="en-US" sz="2000" b="1" dirty="0">
                <a:ea typeface="標楷體" pitchFamily="65" charset="-120"/>
              </a:rPr>
              <a:t>、</a:t>
            </a:r>
            <a:r>
              <a:rPr lang="zh-TW" altLang="zh-TW" sz="2000" b="1" dirty="0">
                <a:ea typeface="標楷體" pitchFamily="65" charset="-120"/>
              </a:rPr>
              <a:t>依衛福部意見修正</a:t>
            </a:r>
            <a:r>
              <a:rPr lang="en-US" altLang="zh-TW" sz="2000" b="1" dirty="0">
                <a:ea typeface="標楷體" pitchFamily="65" charset="-120"/>
              </a:rPr>
              <a:t>ICF...</a:t>
            </a:r>
            <a:r>
              <a:rPr lang="zh-TW" altLang="en-US" sz="2000" b="1" dirty="0">
                <a:ea typeface="標楷體" pitchFamily="65" charset="-120"/>
              </a:rPr>
              <a:t>等。</a:t>
            </a:r>
            <a:endParaRPr lang="en-US" altLang="zh-TW" sz="2000" b="1" dirty="0">
              <a:ea typeface="標楷體" pitchFamily="65" charset="-120"/>
            </a:endParaRPr>
          </a:p>
          <a:p>
            <a:r>
              <a:rPr lang="en-US" altLang="zh-TW" sz="2000" b="1" dirty="0">
                <a:ea typeface="標楷體" pitchFamily="65" charset="-120"/>
              </a:rPr>
              <a:t>4.IB</a:t>
            </a:r>
            <a:r>
              <a:rPr lang="zh-TW" altLang="en-US" sz="2000" b="1" dirty="0">
                <a:ea typeface="標楷體" pitchFamily="65" charset="-120"/>
              </a:rPr>
              <a:t>與</a:t>
            </a:r>
            <a:r>
              <a:rPr lang="en-US" altLang="zh-TW" sz="2000" b="1" dirty="0">
                <a:ea typeface="標楷體" pitchFamily="65" charset="-120"/>
              </a:rPr>
              <a:t>CRF</a:t>
            </a:r>
            <a:r>
              <a:rPr lang="zh-TW" altLang="en-US" sz="2000" b="1" dirty="0">
                <a:ea typeface="標楷體" pitchFamily="65" charset="-120"/>
              </a:rPr>
              <a:t>之前後對照表，可檢附</a:t>
            </a:r>
            <a:r>
              <a:rPr lang="en-US" altLang="zh-TW" sz="2000" b="1" dirty="0">
                <a:ea typeface="標楷體" pitchFamily="65" charset="-120"/>
              </a:rPr>
              <a:t>summery of change</a:t>
            </a:r>
          </a:p>
        </p:txBody>
      </p:sp>
    </p:spTree>
    <p:extLst>
      <p:ext uri="{BB962C8B-B14F-4D97-AF65-F5344CB8AC3E}">
        <p14:creationId xmlns:p14="http://schemas.microsoft.com/office/powerpoint/2010/main" val="414559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764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Step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依「送審文件清單」標示，準備相關文件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95536" y="76470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★以學術研究案為例說明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4228204-3A23-4EB6-AAD6-5F5A8E069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2" y="1316288"/>
            <a:ext cx="8186738" cy="4961463"/>
          </a:xfrm>
        </p:spPr>
        <p:txBody>
          <a:bodyPr/>
          <a:lstStyle/>
          <a:p>
            <a:r>
              <a:rPr lang="en-US" altLang="zh-TW" sz="1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IRB</a:t>
            </a:r>
            <a:r>
              <a:rPr lang="zh-TW" altLang="zh-TW" sz="1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編號：</a:t>
            </a:r>
            <a:r>
              <a:rPr lang="en-US" altLang="zh-TW" sz="1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</a:t>
            </a:r>
            <a:r>
              <a:rPr lang="zh-TW" altLang="zh-TW" sz="1800" b="1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送審文件清單</a:t>
            </a:r>
            <a:endParaRPr lang="en-US" altLang="zh-TW" sz="1800" b="1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4F8DEEA-6F82-47D6-9E98-52FAB2BC7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954461"/>
              </p:ext>
            </p:extLst>
          </p:nvPr>
        </p:nvGraphicFramePr>
        <p:xfrm>
          <a:off x="482352" y="1716398"/>
          <a:ext cx="7960370" cy="4240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751">
                  <a:extLst>
                    <a:ext uri="{9D8B030D-6E8A-4147-A177-3AD203B41FA5}">
                      <a16:colId xmlns:a16="http://schemas.microsoft.com/office/drawing/2014/main" val="2250535324"/>
                    </a:ext>
                  </a:extLst>
                </a:gridCol>
                <a:gridCol w="6612619">
                  <a:extLst>
                    <a:ext uri="{9D8B030D-6E8A-4147-A177-3AD203B41FA5}">
                      <a16:colId xmlns:a16="http://schemas.microsoft.com/office/drawing/2014/main" val="2035326336"/>
                    </a:ext>
                  </a:extLst>
                </a:gridCol>
              </a:tblGrid>
              <a:tr h="413830">
                <a:tc gridSpan="2">
                  <a:txBody>
                    <a:bodyPr/>
                    <a:lstStyle/>
                    <a:p>
                      <a:r>
                        <a:rPr lang="zh-TW" sz="1400" dirty="0">
                          <a:effectLst/>
                        </a:rPr>
                        <a:t>變更案</a:t>
                      </a: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zh-TW" sz="1400" dirty="0">
                          <a:effectLst/>
                        </a:rPr>
                        <a:t>（請註明送審文件之版本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zh-TW" sz="1400" dirty="0">
                          <a:effectLst/>
                        </a:rPr>
                        <a:t>日期，與上傳檔案之內容需一致）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42836"/>
                  </a:ext>
                </a:extLst>
              </a:tr>
              <a:tr h="544215">
                <a:tc>
                  <a:txBody>
                    <a:bodyPr/>
                    <a:lstStyle/>
                    <a:p>
                      <a:pPr indent="-635" algn="ctr"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確認送審文件</a:t>
                      </a:r>
                      <a:r>
                        <a:rPr lang="en-US" altLang="zh-TW" sz="1400" dirty="0">
                          <a:effectLst/>
                        </a:rPr>
                        <a:t>   </a:t>
                      </a:r>
                      <a:r>
                        <a:rPr lang="en-US" sz="1400" dirty="0">
                          <a:effectLst/>
                        </a:rPr>
                        <a:t>(</a:t>
                      </a:r>
                      <a:r>
                        <a:rPr lang="zh-TW" sz="1400" dirty="0">
                          <a:effectLst/>
                        </a:rPr>
                        <a:t>請打勾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zh-TW" sz="14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400">
                          <a:effectLst/>
                        </a:rPr>
                        <a:t>文件名稱</a:t>
                      </a:r>
                      <a:endParaRPr lang="zh-TW" sz="14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9833951"/>
                  </a:ext>
                </a:extLst>
              </a:tr>
              <a:tr h="415449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>
                          <a:effectLst/>
                        </a:rPr>
                        <a:t>送審文件清單</a:t>
                      </a:r>
                      <a:endParaRPr lang="zh-TW" sz="14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0069723"/>
                  </a:ext>
                </a:extLst>
              </a:tr>
              <a:tr h="43326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dirty="0">
                          <a:effectLst/>
                        </a:rPr>
                        <a:t>委託廠商公文（若有委託廠商）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4034902"/>
                  </a:ext>
                </a:extLst>
              </a:tr>
              <a:tr h="439744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>
                          <a:effectLst/>
                        </a:rPr>
                        <a:t>變更案申請書</a:t>
                      </a:r>
                      <a:endParaRPr lang="zh-TW" sz="14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3518520"/>
                  </a:ext>
                </a:extLst>
              </a:tr>
              <a:tr h="42354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 dirty="0">
                          <a:effectLst/>
                        </a:rPr>
                        <a:t>變更文件前後對照表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8408337"/>
                  </a:ext>
                </a:extLst>
              </a:tr>
              <a:tr h="42354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sz="1400">
                          <a:effectLst/>
                        </a:rPr>
                        <a:t>審查費收據（若有）</a:t>
                      </a:r>
                      <a:endParaRPr lang="zh-TW" sz="14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0560241"/>
                  </a:ext>
                </a:extLst>
              </a:tr>
              <a:tr h="114673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400" b="1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zh-TW" sz="1400" dirty="0">
                          <a:effectLst/>
                        </a:rPr>
                        <a:t>詳列變更後相關文件或新增文件【需註明文件名稱及版本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zh-TW" sz="1400" dirty="0">
                          <a:effectLst/>
                        </a:rPr>
                        <a:t>日期】</a:t>
                      </a:r>
                    </a:p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</a:endParaRPr>
                    </a:p>
                    <a:p>
                      <a:pPr algn="just"/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TW" sz="14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5174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05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1" y="1936112"/>
            <a:ext cx="2166811" cy="264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7232472" cy="6926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Step3.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填寫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變更案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申請書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上傳文件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_1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1"/>
          <p:cNvSpPr>
            <a:spLocks noGrp="1"/>
          </p:cNvSpPr>
          <p:nvPr>
            <p:ph idx="1"/>
          </p:nvPr>
        </p:nvSpPr>
        <p:spPr>
          <a:xfrm>
            <a:off x="145479" y="850231"/>
            <a:ext cx="8655036" cy="922585"/>
          </a:xfrm>
        </p:spPr>
        <p:txBody>
          <a:bodyPr>
            <a:normAutofit fontScale="70000" lnSpcReduction="20000"/>
          </a:bodyPr>
          <a:lstStyle/>
          <a:p>
            <a:pPr marL="173038" indent="-173038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院內網站或院外網站皆可進入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系統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173038" indent="-173038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進入奇美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IRB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的網頁如下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，登入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PTMS(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，進入案件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1" t="40877" r="34194" b="34914"/>
          <a:stretch/>
        </p:blipFill>
        <p:spPr bwMode="auto">
          <a:xfrm>
            <a:off x="200830" y="5013176"/>
            <a:ext cx="2338299" cy="1574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0" y="1588150"/>
            <a:ext cx="57606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6034" y="4839554"/>
            <a:ext cx="65745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736796" y="1687290"/>
            <a:ext cx="6303032" cy="4226273"/>
            <a:chOff x="320912" y="1242766"/>
            <a:chExt cx="8399055" cy="4932786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4" cstate="print"/>
            <a:srcRect r="1577"/>
            <a:stretch/>
          </p:blipFill>
          <p:spPr>
            <a:xfrm>
              <a:off x="351612" y="1242766"/>
              <a:ext cx="8368355" cy="45620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20912" y="2626381"/>
              <a:ext cx="2126925" cy="897403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sz="14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1.</a:t>
              </a:r>
              <a:r>
                <a:rPr lang="zh-TW" altLang="en-US" sz="14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登入系統後點選計畫主持人的角色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787804" y="3523785"/>
              <a:ext cx="2473390" cy="434897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sz="1400" b="1" dirty="0">
                  <a:latin typeface="標楷體" pitchFamily="65" charset="-120"/>
                  <a:ea typeface="標楷體" pitchFamily="65" charset="-120"/>
                </a:rPr>
                <a:t>2.</a:t>
              </a:r>
              <a:r>
                <a:rPr lang="zh-TW" altLang="en-US" sz="1400" b="1" dirty="0">
                  <a:latin typeface="標楷體" pitchFamily="65" charset="-120"/>
                  <a:ea typeface="標楷體" pitchFamily="65" charset="-120"/>
                </a:rPr>
                <a:t>點選所有申請案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367990" y="3691054"/>
              <a:ext cx="1427356" cy="2676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787804" y="3136203"/>
              <a:ext cx="877229" cy="46212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665033" y="5740654"/>
              <a:ext cx="2646557" cy="434898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TW" sz="1400" b="1" dirty="0">
                  <a:latin typeface="標楷體" pitchFamily="65" charset="-120"/>
                  <a:ea typeface="標楷體" pitchFamily="65" charset="-120"/>
                </a:rPr>
                <a:t>3.</a:t>
              </a:r>
              <a:r>
                <a:rPr lang="zh-TW" altLang="en-US" sz="1400" b="1" dirty="0">
                  <a:latin typeface="標楷體" pitchFamily="65" charset="-120"/>
                  <a:ea typeface="標楷體" pitchFamily="65" charset="-120"/>
                </a:rPr>
                <a:t>點選案號進入申請案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665033" y="5353073"/>
              <a:ext cx="877229" cy="31526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2731636" y="1687290"/>
            <a:ext cx="57606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425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760150"/>
            <a:ext cx="8185150" cy="868650"/>
          </a:xfrm>
        </p:spPr>
        <p:txBody>
          <a:bodyPr/>
          <a:lstStyle/>
          <a:p>
            <a:pPr algn="l"/>
            <a:r>
              <a:rPr lang="en-US" altLang="zh-TW" dirty="0"/>
              <a:t>1.</a:t>
            </a:r>
            <a:r>
              <a:rPr lang="zh-TW" altLang="en-US" dirty="0"/>
              <a:t>點選欲申請變更之案件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38729" y="6494043"/>
            <a:ext cx="395063" cy="363957"/>
          </a:xfrm>
        </p:spPr>
        <p:txBody>
          <a:bodyPr/>
          <a:lstStyle/>
          <a:p>
            <a:fld id="{98A454A3-84A5-4AC9-A9A8-AA54D6DF0FC9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07504" y="1700808"/>
            <a:ext cx="8809681" cy="4608512"/>
            <a:chOff x="362135" y="1307267"/>
            <a:chExt cx="11460510" cy="4167193"/>
          </a:xfrm>
        </p:grpSpPr>
        <p:grpSp>
          <p:nvGrpSpPr>
            <p:cNvPr id="6" name="群組 5"/>
            <p:cNvGrpSpPr/>
            <p:nvPr/>
          </p:nvGrpSpPr>
          <p:grpSpPr>
            <a:xfrm>
              <a:off x="688099" y="1307267"/>
              <a:ext cx="11134546" cy="4167193"/>
              <a:chOff x="688099" y="1307267"/>
              <a:chExt cx="11134546" cy="4167193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93" t="20081" r="6469" b="28680"/>
              <a:stretch/>
            </p:blipFill>
            <p:spPr bwMode="auto">
              <a:xfrm>
                <a:off x="688099" y="1307267"/>
                <a:ext cx="11134546" cy="4167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" name="群組 8"/>
              <p:cNvGrpSpPr/>
              <p:nvPr/>
            </p:nvGrpSpPr>
            <p:grpSpPr>
              <a:xfrm>
                <a:off x="2588494" y="2055458"/>
                <a:ext cx="1205029" cy="600411"/>
                <a:chOff x="2051720" y="1988840"/>
                <a:chExt cx="792088" cy="576064"/>
              </a:xfrm>
            </p:grpSpPr>
            <p:sp>
              <p:nvSpPr>
                <p:cNvPr id="12" name="圓角矩形 11"/>
                <p:cNvSpPr/>
                <p:nvPr/>
              </p:nvSpPr>
              <p:spPr>
                <a:xfrm>
                  <a:off x="2051720" y="2204864"/>
                  <a:ext cx="576064" cy="360040"/>
                </a:xfrm>
                <a:prstGeom prst="round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" name="七邊形 12"/>
                <p:cNvSpPr/>
                <p:nvPr/>
              </p:nvSpPr>
              <p:spPr>
                <a:xfrm>
                  <a:off x="2627784" y="1988840"/>
                  <a:ext cx="216024" cy="216024"/>
                </a:xfrm>
                <a:prstGeom prst="heptagon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dirty="0"/>
                    <a:t>1</a:t>
                  </a:r>
                  <a:endParaRPr lang="zh-TW" altLang="en-US" dirty="0"/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3215680" y="4365104"/>
                <a:ext cx="7357697" cy="39432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七邊形 10"/>
              <p:cNvSpPr/>
              <p:nvPr/>
            </p:nvSpPr>
            <p:spPr>
              <a:xfrm>
                <a:off x="2798185" y="4245973"/>
                <a:ext cx="457001" cy="238262"/>
              </a:xfrm>
              <a:prstGeom prst="heptagon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</p:grpSp>
        <p:sp>
          <p:nvSpPr>
            <p:cNvPr id="7" name="直線圖說文字 1 (加上框線和強調線) 6"/>
            <p:cNvSpPr/>
            <p:nvPr/>
          </p:nvSpPr>
          <p:spPr>
            <a:xfrm>
              <a:off x="362135" y="4519761"/>
              <a:ext cx="2467804" cy="319271"/>
            </a:xfrm>
            <a:prstGeom prst="accentBorderCallout1">
              <a:avLst>
                <a:gd name="adj1" fmla="val 47772"/>
                <a:gd name="adj2" fmla="val 105315"/>
                <a:gd name="adj3" fmla="val 17282"/>
                <a:gd name="adj4" fmla="val 113390"/>
              </a:avLst>
            </a:prstGeom>
            <a:ln w="38100">
              <a:solidFill>
                <a:srgbClr val="FF0000"/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尋找要申請案件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251520" y="188640"/>
            <a:ext cx="683839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Step3.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填寫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變更案申請書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上傳文件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_2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0087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261737" y="1772816"/>
            <a:ext cx="8471393" cy="2141766"/>
            <a:chOff x="59686" y="4509120"/>
            <a:chExt cx="8471393" cy="214176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6" t="37851" r="8159" b="29211"/>
            <a:stretch/>
          </p:blipFill>
          <p:spPr bwMode="auto">
            <a:xfrm>
              <a:off x="303807" y="4509120"/>
              <a:ext cx="8227272" cy="214176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 bwMode="auto">
            <a:xfrm>
              <a:off x="303807" y="5147955"/>
              <a:ext cx="1072292" cy="43204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新細明體" charset="-120"/>
              </a:endParaRPr>
            </a:p>
          </p:txBody>
        </p:sp>
        <p:sp>
          <p:nvSpPr>
            <p:cNvPr id="6" name="向左箭號 5"/>
            <p:cNvSpPr/>
            <p:nvPr/>
          </p:nvSpPr>
          <p:spPr bwMode="auto">
            <a:xfrm>
              <a:off x="1535059" y="5238103"/>
              <a:ext cx="1152128" cy="341900"/>
            </a:xfrm>
            <a:prstGeom prst="lef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新細明體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9686" y="4649374"/>
              <a:ext cx="2051437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計畫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【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狀態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】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頁面</a:t>
              </a: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267556" y="923251"/>
            <a:ext cx="8558735" cy="7055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IRB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編號→</a:t>
            </a:r>
            <a:r>
              <a:rPr lang="en-US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新增變更案申請</a:t>
            </a:r>
            <a:r>
              <a:rPr lang="en-US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→填寫變更案申請書</a:t>
            </a:r>
            <a:endParaRPr lang="zh-TW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251520" y="188640"/>
            <a:ext cx="683839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Step3.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填寫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變更案申請書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上傳文件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_3</a:t>
            </a:r>
            <a:endParaRPr lang="zh-TW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15422" r="3718" b="40076"/>
          <a:stretch/>
        </p:blipFill>
        <p:spPr bwMode="auto">
          <a:xfrm>
            <a:off x="505858" y="4285308"/>
            <a:ext cx="8227272" cy="2408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305843" y="4114892"/>
            <a:ext cx="205143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變更案申請書頁面</a:t>
            </a:r>
          </a:p>
        </p:txBody>
      </p:sp>
      <p:sp>
        <p:nvSpPr>
          <p:cNvPr id="15" name="向下箭號 14"/>
          <p:cNvSpPr/>
          <p:nvPr/>
        </p:nvSpPr>
        <p:spPr bwMode="auto">
          <a:xfrm>
            <a:off x="4211960" y="3914582"/>
            <a:ext cx="407534" cy="38497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4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5993133"/>
            <a:ext cx="8172400" cy="748235"/>
          </a:xfrm>
        </p:spPr>
        <p:txBody>
          <a:bodyPr>
            <a:normAutofit lnSpcReduction="10000"/>
          </a:bodyPr>
          <a:lstStyle/>
          <a:p>
            <a:pPr marL="266700" indent="-266700"/>
            <a:r>
              <a:rPr lang="en-US" altLang="zh-TW" sz="2000" dirty="0"/>
              <a:t>1.</a:t>
            </a:r>
            <a:r>
              <a:rPr lang="zh-TW" altLang="en-US" sz="2000" dirty="0"/>
              <a:t>變更案執行狀況</a:t>
            </a:r>
            <a:r>
              <a:rPr lang="en-US" altLang="zh-TW" sz="2000" dirty="0"/>
              <a:t>『</a:t>
            </a:r>
            <a:r>
              <a:rPr lang="zh-TW" altLang="en-US" sz="2000" dirty="0"/>
              <a:t>未收案</a:t>
            </a:r>
            <a:r>
              <a:rPr lang="en-US" altLang="zh-TW" sz="2000" dirty="0"/>
              <a:t>』</a:t>
            </a:r>
            <a:r>
              <a:rPr lang="zh-TW" altLang="en-US" sz="2000" dirty="0"/>
              <a:t>原因需填寫。</a:t>
            </a:r>
            <a:endParaRPr lang="en-US" altLang="zh-TW" sz="2000" dirty="0"/>
          </a:p>
          <a:p>
            <a:pPr marL="266700" indent="-266700"/>
            <a:r>
              <a:rPr lang="en-US" altLang="zh-TW" sz="2000" dirty="0"/>
              <a:t>2.</a:t>
            </a:r>
            <a:r>
              <a:rPr lang="zh-TW" altLang="en-US" sz="2000" dirty="0"/>
              <a:t>若不需重新簽署同意書，需填寫原因。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54A3-84A5-4AC9-A9A8-AA54D6DF0FC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09865" y="97468"/>
            <a:ext cx="770249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Step3.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填寫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PTMS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變更案申請書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上傳文件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_4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t="8302" r="6309" b="4653"/>
          <a:stretch/>
        </p:blipFill>
        <p:spPr bwMode="auto">
          <a:xfrm>
            <a:off x="565302" y="764705"/>
            <a:ext cx="7967138" cy="5256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033187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2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佈景主題1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佈景主題1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佈景主題2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佈景主題2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佈景主題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1499</TotalTime>
  <Words>1142</Words>
  <Application>Microsoft Office PowerPoint</Application>
  <PresentationFormat>如螢幕大小 (4:3)</PresentationFormat>
  <Paragraphs>141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16</vt:i4>
      </vt:variant>
    </vt:vector>
  </HeadingPairs>
  <TitlesOfParts>
    <vt:vector size="31" baseType="lpstr">
      <vt:lpstr>微軟正黑體</vt:lpstr>
      <vt:lpstr>標楷體</vt:lpstr>
      <vt:lpstr>Arial</vt:lpstr>
      <vt:lpstr>Calibri</vt:lpstr>
      <vt:lpstr>Miriam Fixed</vt:lpstr>
      <vt:lpstr>Times New Roman</vt:lpstr>
      <vt:lpstr>Wingdings</vt:lpstr>
      <vt:lpstr>佈景主題2</vt:lpstr>
      <vt:lpstr>Office 佈景主題</vt:lpstr>
      <vt:lpstr>佈景主題1</vt:lpstr>
      <vt:lpstr>1_Office 佈景主題</vt:lpstr>
      <vt:lpstr>1_佈景主題1</vt:lpstr>
      <vt:lpstr>1_佈景主題2</vt:lpstr>
      <vt:lpstr>2_佈景主題2</vt:lpstr>
      <vt:lpstr>佈景主題3</vt:lpstr>
      <vt:lpstr>變更案申請流程與PTMS操作</vt:lpstr>
      <vt:lpstr>課程大綱</vt:lpstr>
      <vt:lpstr>PowerPoint 簡報</vt:lpstr>
      <vt:lpstr>   Step1.確認須送審之相關文件_1</vt:lpstr>
      <vt:lpstr> Step 2.依「送審文件清單」標示，準備相關文件</vt:lpstr>
      <vt:lpstr>Step3.填寫PTMS變更案申請書&amp;上傳文件_1</vt:lpstr>
      <vt:lpstr>1.點選欲申請變更之案件</vt:lpstr>
      <vt:lpstr>PowerPoint 簡報</vt:lpstr>
      <vt:lpstr>PowerPoint 簡報</vt:lpstr>
      <vt:lpstr>PowerPoint 簡報</vt:lpstr>
      <vt:lpstr>PowerPoint 簡報</vt:lpstr>
      <vt:lpstr>PowerPoint 簡報</vt:lpstr>
      <vt:lpstr>Q1.接獲e-mail通知委員審查意見，如何回覆？</vt:lpstr>
      <vt:lpstr>Q2.如何操作PTMS：變更案的複審？</vt:lpstr>
      <vt:lpstr>上傳回覆文件，按送出申請</vt:lpstr>
      <vt:lpstr>   變更案-審查結果與通知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持續審查(期中報告)案申請流程與PTMS操作</dc:title>
  <dc:creator>PC83118</dc:creator>
  <cp:lastModifiedBy>PC83117</cp:lastModifiedBy>
  <cp:revision>127</cp:revision>
  <dcterms:created xsi:type="dcterms:W3CDTF">2018-01-03T03:53:59Z</dcterms:created>
  <dcterms:modified xsi:type="dcterms:W3CDTF">2023-01-03T02:22:46Z</dcterms:modified>
</cp:coreProperties>
</file>