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8" r:id="rId3"/>
    <p:sldMasterId id="2147483761" r:id="rId4"/>
    <p:sldMasterId id="2147483773" r:id="rId5"/>
    <p:sldMasterId id="2147483823" r:id="rId6"/>
    <p:sldMasterId id="2147483895" r:id="rId7"/>
    <p:sldMasterId id="2147483919" r:id="rId8"/>
  </p:sldMasterIdLst>
  <p:notesMasterIdLst>
    <p:notesMasterId r:id="rId31"/>
  </p:notesMasterIdLst>
  <p:sldIdLst>
    <p:sldId id="256" r:id="rId9"/>
    <p:sldId id="280" r:id="rId10"/>
    <p:sldId id="258" r:id="rId11"/>
    <p:sldId id="275" r:id="rId12"/>
    <p:sldId id="260" r:id="rId13"/>
    <p:sldId id="261" r:id="rId14"/>
    <p:sldId id="283" r:id="rId15"/>
    <p:sldId id="262" r:id="rId16"/>
    <p:sldId id="263" r:id="rId17"/>
    <p:sldId id="264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81" r:id="rId26"/>
    <p:sldId id="282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3" y="5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993E-30CA-4645-B70D-66DD02D346FB}" type="datetimeFigureOut">
              <a:rPr lang="zh-TW" altLang="en-US" smtClean="0"/>
              <a:pPr/>
              <a:t>03/14/2023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A7674-9D09-4C7A-900D-25F191FF4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A7674-9D09-4C7A-900D-25F191FF476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69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8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95" y="188651"/>
            <a:ext cx="2047875" cy="59357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3" y="188651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8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587B3C-9C0D-45C6-9C7F-3F623F81D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19D50E-4231-4A76-BD1F-0CDD204FA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41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1243E6-A6AC-4696-835C-12798B987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4" y="1604457"/>
            <a:ext cx="4037013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4457"/>
            <a:ext cx="4038600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4A0826-A1DB-4968-8758-891634950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865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22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0" y="1535865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0" y="217422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0A5079-420B-4131-8A3E-4D93EBD44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5CD07-3613-46E3-B160-76C76A3A7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847211-DB9F-4002-869B-FE6CB2B22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5" y="272500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9" y="272491"/>
            <a:ext cx="5111751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5" y="1434871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23A5CB-DE66-4531-8F09-1E272F1EF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85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44E869-0C37-44B6-88A6-8825EB0FD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7B82D1-CD7E-4A99-A2CA-89AEE620B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7351" y="1604457"/>
            <a:ext cx="2058987" cy="45237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7" y="1604457"/>
            <a:ext cx="6027739" cy="45237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324437-AF27-49B7-9820-D786E1143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3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87B3C-9C0D-45C6-9C7F-3F623F81D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19D50E-4231-4A76-BD1F-0CDD204FA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2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1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730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82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1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59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59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4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733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47211-DB9F-4002-869B-FE6CB2B22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5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9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9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868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471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526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25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34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19" y="273056"/>
            <a:ext cx="8226980" cy="11414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331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3127402" y="6246815"/>
            <a:ext cx="2896355" cy="4699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>
          <a:xfrm>
            <a:off x="6556110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3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4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5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2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2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1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2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62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62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87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4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9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9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7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32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2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0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0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861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216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861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216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0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58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58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6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3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4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8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8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8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1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6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25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4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19" y="273056"/>
            <a:ext cx="8226980" cy="11414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330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3127402" y="6246815"/>
            <a:ext cx="2896355" cy="469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>
          <a:xfrm>
            <a:off x="6556108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94841A27-562C-4311-8C0B-F864CE5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8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5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78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859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213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535859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2174213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2494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4867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9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93" y="188649"/>
            <a:ext cx="2047875" cy="59357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649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>
          <a:xfrm>
            <a:off x="8495928" y="6309320"/>
            <a:ext cx="648072" cy="296162"/>
          </a:xfrm>
        </p:spPr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>
          <a:xfrm flipH="1">
            <a:off x="8532440" y="6309384"/>
            <a:ext cx="552717" cy="360000"/>
          </a:xfrm>
        </p:spPr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76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648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1" y="272499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9" y="272491"/>
            <a:ext cx="5111751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1" y="1434869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永康外觀_6棟(白色暫用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744768"/>
            <a:ext cx="5867400" cy="21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永康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3973"/>
            <a:ext cx="2262188" cy="7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557221"/>
            <a:ext cx="6172216" cy="17645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4716189"/>
            <a:ext cx="6143668" cy="2103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368-DD41-4394-9A82-B17C44026760}" type="datetimeFigureOut">
              <a:rPr lang="zh-TW" altLang="en-US"/>
              <a:pPr>
                <a:defRPr/>
              </a:pPr>
              <a:t>03/14/2023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8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846"/>
            <a:ext cx="2895600" cy="3639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8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4" y="403972"/>
            <a:ext cx="8186737" cy="11433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645"/>
            <a:ext cx="8186738" cy="45256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846"/>
            <a:ext cx="2895600" cy="3639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081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76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01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83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23" y="188656"/>
            <a:ext cx="8185151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9" y="1600645"/>
            <a:ext cx="8185151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10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8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57742" y="6229206"/>
            <a:ext cx="553267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9" y="45738"/>
            <a:ext cx="3168651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動作按鈕: 返回 7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627763" y="6669384"/>
            <a:ext cx="252000" cy="216000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動作按鈕: 首頁 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856504" y="6669384"/>
            <a:ext cx="252000" cy="216000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10" y="6356854"/>
            <a:ext cx="2132013" cy="3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850"/>
            <a:ext cx="2895600" cy="3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10" y="6356854"/>
            <a:ext cx="2132013" cy="3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fld id="{CD2CF419-517F-40B5-8594-1872C9BDA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2263776"/>
            <a:ext cx="8228012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8" y="3995897"/>
            <a:ext cx="8531225" cy="32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" y="259158"/>
            <a:ext cx="1751013" cy="5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090366"/>
            <a:ext cx="8105775" cy="237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10" y="1604457"/>
            <a:ext cx="8228013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1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402" y="6246815"/>
            <a:ext cx="289635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10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2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99" y="6246815"/>
            <a:ext cx="2895164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11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4841A27-562C-4311-8C0B-F864CE5D04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80"/>
            <a:ext cx="4133736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7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6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0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402" y="6246815"/>
            <a:ext cx="289635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08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651"/>
            <a:ext cx="8185150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185150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3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7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5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736"/>
            <a:ext cx="3168650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動作按鈕: 返回 7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368575" y="6498000"/>
            <a:ext cx="360000" cy="360000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動作按鈕: 首頁 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800623" y="6498000"/>
            <a:ext cx="360000" cy="360000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649"/>
            <a:ext cx="8185150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185150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5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 flipH="1">
            <a:off x="8473157" y="6381328"/>
            <a:ext cx="612000" cy="2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733"/>
            <a:ext cx="3168650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動作按鈕: 返回 7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388464" y="6669384"/>
            <a:ext cx="360000" cy="216000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動作按鈕: 首頁 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725205" y="6669384"/>
            <a:ext cx="360000" cy="216000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標楷體" pitchFamily="65" charset="-120"/>
          <a:ea typeface="標楷體" pitchFamily="65" charset="-120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標楷體" pitchFamily="65" charset="-120"/>
          <a:ea typeface="標楷體" pitchFamily="65" charset="-120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標楷體" pitchFamily="65" charset="-120"/>
          <a:ea typeface="標楷體" pitchFamily="65" charset="-120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標楷體" pitchFamily="65" charset="-120"/>
          <a:ea typeface="標楷體" pitchFamily="65" charset="-120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標楷體" pitchFamily="65" charset="-120"/>
          <a:ea typeface="標楷體" pitchFamily="65" charset="-120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簡報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4" y="403972"/>
            <a:ext cx="8186737" cy="11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186738" cy="45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5" name="Picture 11" descr="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450217"/>
            <a:ext cx="2520950" cy="2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動作按鈕: 返回 8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388464" y="6669384"/>
            <a:ext cx="360000" cy="216000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0" name="動作按鈕: 首頁 9">
            <a:hlinkClick r:id="" action="ppaction://hlinkshowjump?jump=firstslide" highlightClick="1"/>
          </p:cNvPr>
          <p:cNvSpPr/>
          <p:nvPr userDrawn="1"/>
        </p:nvSpPr>
        <p:spPr bwMode="auto">
          <a:xfrm>
            <a:off x="8725205" y="6669384"/>
            <a:ext cx="360000" cy="216000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resubmitt_form%20(1).do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88832" cy="2016224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zh-TW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案申請流程</a:t>
            </a:r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操作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048672" cy="1944216"/>
          </a:xfrm>
        </p:spPr>
        <p:txBody>
          <a:bodyPr>
            <a:noAutofit/>
          </a:bodyPr>
          <a:lstStyle/>
          <a:p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奇美醫療財團法人奇美醫院人體試驗委員會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內容若有問題，請聯絡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辦公室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7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總幹事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邱碧宇 專員 分機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:53720</a:t>
            </a:r>
          </a:p>
          <a:p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臨床試驗案承辦人員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謝宜靜 分機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:53721</a:t>
            </a:r>
          </a:p>
          <a:p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學術研究案承辦人員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許景筠 分機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:53722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E2D6-6DA6-41AB-AF54-DD410B4C91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346504" cy="5544616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zh-TW" sz="2600" b="1" dirty="0">
                <a:latin typeface="標楷體" pitchFamily="65" charset="-120"/>
                <a:ea typeface="標楷體" pitchFamily="65" charset="-120"/>
              </a:rPr>
              <a:t>受試者同意書簽名頁影本</a:t>
            </a: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2200" b="1" u="sng" dirty="0">
                <a:latin typeface="標楷體" pitchFamily="65" charset="-120"/>
                <a:ea typeface="標楷體" pitchFamily="65" charset="-120"/>
              </a:rPr>
              <a:t>第一位新簽署的個案須檢附完整版</a:t>
            </a: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274320" lvl="3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zh-TW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受試者同意書簽署明細</a:t>
            </a:r>
            <a:endParaRPr lang="en-US" altLang="zh-TW" sz="22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4075" lvl="4" indent="-352425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收案、完成、退出人數等要跟後續要填的「結案申請書」中人數一致</a:t>
            </a:r>
            <a:endParaRPr lang="en-US" altLang="zh-TW" sz="22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854075" lvl="4" indent="-352425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請務必記得將</a:t>
            </a: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之範例資料刪除，填入正確資料</a:t>
            </a:r>
            <a:endParaRPr lang="en-US" altLang="zh-TW" sz="22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854075" lvl="4" indent="-352425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可以視情況增加自己需要的欄位</a:t>
            </a: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篩選日期</a:t>
            </a: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22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200" b="1" u="sng" dirty="0">
              <a:latin typeface="標楷體" pitchFamily="65" charset="-120"/>
              <a:ea typeface="標楷體" pitchFamily="65" charset="-120"/>
            </a:endParaRPr>
          </a:p>
          <a:p>
            <a:pPr marL="274320" lvl="3" indent="0">
              <a:lnSpc>
                <a:spcPct val="110000"/>
              </a:lnSpc>
              <a:spcBef>
                <a:spcPts val="600"/>
              </a:spcBef>
              <a:buNone/>
            </a:pPr>
            <a:endParaRPr lang="zh-TW" altLang="zh-TW" sz="2600" b="1" u="sng" dirty="0">
              <a:latin typeface="標楷體" pitchFamily="65" charset="-120"/>
              <a:ea typeface="標楷體" pitchFamily="65" charset="-120"/>
            </a:endParaRPr>
          </a:p>
          <a:p>
            <a:pPr marL="531813" lvl="3" indent="-258763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zh-TW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個案完整版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受試者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同意書</a:t>
            </a:r>
            <a:endParaRPr lang="en-US" altLang="zh-TW" sz="2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31813" lvl="3" indent="-258763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zh-TW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本次報告期間新簽署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之受試者同意書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首頁、勾選項目頁、簽名頁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lvl="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問卷案僅抽審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份，並請於受試者簽署明細中標示註明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8244408" cy="620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Step2.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依「送審文件清單」標示，準備相關文件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082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59642" y="1264312"/>
            <a:ext cx="7225145" cy="13255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vert="horz" lIns="91440" tIns="45720" rIns="91440" bIns="45720" numCol="1" rtlCol="0" anchor="b" anchorCtr="0">
            <a:prstTxWarp prst="textArchUp">
              <a:avLst/>
            </a:prstTxWarp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 操作步驟</a:t>
            </a:r>
          </a:p>
        </p:txBody>
      </p:sp>
      <p:pic>
        <p:nvPicPr>
          <p:cNvPr id="5" name="Picture 2" descr="http://album.udn.com/community/img/PSN_PHOTO/supergogo1999/f_657289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96" y="2484557"/>
            <a:ext cx="6182591" cy="40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1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1" y="1936112"/>
            <a:ext cx="2166811" cy="26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424936" cy="62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結案申請書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_1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145479" y="778223"/>
            <a:ext cx="8655036" cy="922585"/>
          </a:xfrm>
        </p:spPr>
        <p:txBody>
          <a:bodyPr>
            <a:normAutofit fontScale="70000" lnSpcReduction="20000"/>
          </a:bodyPr>
          <a:lstStyle/>
          <a:p>
            <a:pPr marL="173038" indent="-173038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院內網站或院外網站皆可進入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系統填寫或查閱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indent="-173038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進入奇美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的網頁如下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，登入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，進入案件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40877" r="34194" b="34914"/>
          <a:stretch/>
        </p:blipFill>
        <p:spPr bwMode="auto">
          <a:xfrm>
            <a:off x="200830" y="5013176"/>
            <a:ext cx="2338299" cy="1574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1588150"/>
            <a:ext cx="57606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034" y="4839554"/>
            <a:ext cx="65745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36796" y="1687290"/>
            <a:ext cx="6303032" cy="4226273"/>
            <a:chOff x="320912" y="1242766"/>
            <a:chExt cx="8399055" cy="493278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/>
            <a:srcRect r="1577"/>
            <a:stretch/>
          </p:blipFill>
          <p:spPr>
            <a:xfrm>
              <a:off x="351612" y="1242766"/>
              <a:ext cx="8368355" cy="45620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20912" y="2626381"/>
              <a:ext cx="2126925" cy="89740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1.</a:t>
              </a:r>
              <a:r>
                <a:rPr lang="zh-TW" altLang="en-US" sz="1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登入系統後點選計畫主持人的角色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7804" y="3523785"/>
              <a:ext cx="2473390" cy="4348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latin typeface="標楷體" pitchFamily="65" charset="-120"/>
                  <a:ea typeface="標楷體" pitchFamily="65" charset="-120"/>
                </a:rPr>
                <a:t>2.</a:t>
              </a:r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點選所有申請案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67990" y="3691054"/>
              <a:ext cx="1427356" cy="2676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87804" y="3136203"/>
              <a:ext cx="877229" cy="4621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65033" y="5740654"/>
              <a:ext cx="2646557" cy="43489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latin typeface="標楷體" pitchFamily="65" charset="-120"/>
                  <a:ea typeface="標楷體" pitchFamily="65" charset="-120"/>
                </a:rPr>
                <a:t>3.</a:t>
              </a:r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點選案號進入申請案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665033" y="5353073"/>
              <a:ext cx="877229" cy="3152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731636" y="1687290"/>
            <a:ext cx="57606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425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7647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結案申請書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_2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03" y="905956"/>
            <a:ext cx="6266091" cy="46419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3728" y="5540785"/>
            <a:ext cx="2205492" cy="434898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5.</a:t>
            </a:r>
            <a:r>
              <a:rPr lang="zh-TW" altLang="en-US" dirty="0">
                <a:solidFill>
                  <a:schemeClr val="tx1"/>
                </a:solidFill>
              </a:rPr>
              <a:t>請點新增結案審查</a:t>
            </a:r>
          </a:p>
        </p:txBody>
      </p:sp>
      <p:sp>
        <p:nvSpPr>
          <p:cNvPr id="9" name="矩形 8"/>
          <p:cNvSpPr/>
          <p:nvPr/>
        </p:nvSpPr>
        <p:spPr>
          <a:xfrm>
            <a:off x="273523" y="5165706"/>
            <a:ext cx="1688280" cy="3750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39813" y="2428431"/>
            <a:ext cx="1989406" cy="6483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386881" y="2434624"/>
            <a:ext cx="3784802" cy="642124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4.</a:t>
            </a:r>
            <a:r>
              <a:rPr lang="zh-TW" altLang="en-US" dirty="0">
                <a:solidFill>
                  <a:schemeClr val="tx1"/>
                </a:solidFill>
              </a:rPr>
              <a:t>第一次繳交持續審查請記得先點入填寫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6247" y="803137"/>
            <a:ext cx="4415712" cy="1556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81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/>
          <p:cNvSpPr txBox="1">
            <a:spLocks/>
          </p:cNvSpPr>
          <p:nvPr/>
        </p:nvSpPr>
        <p:spPr>
          <a:xfrm>
            <a:off x="33648" y="5160"/>
            <a:ext cx="7202648" cy="759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Step3</a:t>
            </a:r>
            <a:r>
              <a:rPr lang="en-US" altLang="zh-TW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結案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申請書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_3</a:t>
            </a:r>
            <a:endParaRPr lang="zh-TW" altLang="en-US" sz="2800" b="1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4608" r="7000" b="9366"/>
          <a:stretch/>
        </p:blipFill>
        <p:spPr bwMode="auto">
          <a:xfrm>
            <a:off x="467544" y="908720"/>
            <a:ext cx="7239456" cy="49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23728" y="4221088"/>
            <a:ext cx="489654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544" y="4255864"/>
            <a:ext cx="1566601" cy="434898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點</a:t>
            </a:r>
            <a:r>
              <a:rPr lang="en-US" altLang="zh-TW" dirty="0">
                <a:solidFill>
                  <a:schemeClr val="tx1"/>
                </a:solidFill>
              </a:rPr>
              <a:t>【6.</a:t>
            </a:r>
            <a:r>
              <a:rPr lang="zh-TW" altLang="en-US" dirty="0">
                <a:solidFill>
                  <a:schemeClr val="tx1"/>
                </a:solidFill>
              </a:rPr>
              <a:t>結案</a:t>
            </a:r>
            <a:r>
              <a:rPr lang="en-US" altLang="zh-TW" dirty="0">
                <a:solidFill>
                  <a:schemeClr val="tx1"/>
                </a:solidFill>
              </a:rPr>
              <a:t>】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46894" y="5157192"/>
            <a:ext cx="2952328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u"/>
            </a:pPr>
            <a:r>
              <a:rPr lang="zh-TW" altLang="en-US" sz="1600" dirty="0"/>
              <a:t>本院執行狀況則一選擇</a:t>
            </a:r>
            <a:endParaRPr lang="en-US" altLang="zh-TW" sz="16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u"/>
            </a:pPr>
            <a:r>
              <a:rPr lang="zh-TW" altLang="en-US" sz="1600" dirty="0"/>
              <a:t>本院收案期間，最近一位個案收案時間為需填寫最後一位收案進來的個案。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72008" y="0"/>
            <a:ext cx="7812360" cy="620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填寫結案申請書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_4</a:t>
            </a:r>
            <a:endParaRPr lang="zh-TW" altLang="en-US" sz="28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1743917"/>
            <a:ext cx="1946468" cy="360040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7.</a:t>
            </a:r>
            <a:r>
              <a:rPr lang="zh-TW" altLang="en-US" sz="1600" dirty="0"/>
              <a:t>填寫相關資訊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10010" r="7578" b="22559"/>
          <a:stretch/>
        </p:blipFill>
        <p:spPr bwMode="auto">
          <a:xfrm>
            <a:off x="402035" y="1247904"/>
            <a:ext cx="7410325" cy="48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731310" y="1128008"/>
            <a:ext cx="5065274" cy="356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7-1.</a:t>
            </a:r>
            <a:r>
              <a:rPr lang="zh-TW" altLang="en-US" sz="1600" dirty="0">
                <a:solidFill>
                  <a:schemeClr val="tx1"/>
                </a:solidFill>
              </a:rPr>
              <a:t>滑鼠游標移到文字旁停放，會有針對收案數之定義</a:t>
            </a:r>
          </a:p>
        </p:txBody>
      </p:sp>
      <p:sp>
        <p:nvSpPr>
          <p:cNvPr id="16" name="矩形 15"/>
          <p:cNvSpPr/>
          <p:nvPr/>
        </p:nvSpPr>
        <p:spPr>
          <a:xfrm>
            <a:off x="2346251" y="3320988"/>
            <a:ext cx="4503135" cy="324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7-2.</a:t>
            </a:r>
            <a:r>
              <a:rPr lang="zh-TW" altLang="en-US" sz="1600" dirty="0"/>
              <a:t>退出人數代號填寫請與同意書明細對應相同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 t="16407" r="6045" b="5808"/>
          <a:stretch/>
        </p:blipFill>
        <p:spPr bwMode="auto">
          <a:xfrm>
            <a:off x="493504" y="1107440"/>
            <a:ext cx="6543040" cy="50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 txBox="1">
            <a:spLocks/>
          </p:cNvSpPr>
          <p:nvPr/>
        </p:nvSpPr>
        <p:spPr>
          <a:xfrm>
            <a:off x="179512" y="0"/>
            <a:ext cx="7363256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填寫結案申請書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_5</a:t>
            </a:r>
            <a:endParaRPr lang="zh-TW" altLang="en-US" sz="28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349488" y="5499928"/>
            <a:ext cx="1656184" cy="28441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6" name="向左箭號 5"/>
          <p:cNvSpPr/>
          <p:nvPr/>
        </p:nvSpPr>
        <p:spPr bwMode="auto">
          <a:xfrm>
            <a:off x="3229808" y="5295788"/>
            <a:ext cx="4104456" cy="692696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標楷體" pitchFamily="65" charset="-120"/>
                <a:ea typeface="標楷體" pitchFamily="65" charset="-120"/>
              </a:rPr>
              <a:t>填寫完畢後儲存，進入上傳送審文件</a:t>
            </a:r>
          </a:p>
        </p:txBody>
      </p:sp>
      <p:sp>
        <p:nvSpPr>
          <p:cNvPr id="5" name="矩形 4"/>
          <p:cNvSpPr/>
          <p:nvPr/>
        </p:nvSpPr>
        <p:spPr>
          <a:xfrm>
            <a:off x="7036544" y="1107440"/>
            <a:ext cx="1783928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7-3.</a:t>
            </a:r>
            <a:r>
              <a:rPr lang="zh-TW" altLang="en-US" sz="1600" dirty="0"/>
              <a:t>若有嚴重不良事件及非預期問題件數，請檢送</a:t>
            </a:r>
            <a:r>
              <a:rPr lang="en-US" altLang="zh-TW" sz="1600" dirty="0"/>
              <a:t>SAE</a:t>
            </a:r>
            <a:r>
              <a:rPr lang="zh-TW" altLang="en-US" sz="1600" dirty="0"/>
              <a:t>摘要報告清單</a:t>
            </a:r>
          </a:p>
        </p:txBody>
      </p:sp>
      <p:cxnSp>
        <p:nvCxnSpPr>
          <p:cNvPr id="8" name="直線單箭頭接點 7"/>
          <p:cNvCxnSpPr>
            <a:stCxn id="5" idx="1"/>
          </p:cNvCxnSpPr>
          <p:nvPr/>
        </p:nvCxnSpPr>
        <p:spPr bwMode="auto">
          <a:xfrm flipH="1" flipV="1">
            <a:off x="3765024" y="1251456"/>
            <a:ext cx="327152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向左箭號 1"/>
          <p:cNvSpPr/>
          <p:nvPr/>
        </p:nvSpPr>
        <p:spPr bwMode="auto">
          <a:xfrm>
            <a:off x="3991104" y="3204324"/>
            <a:ext cx="3588072" cy="864096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標楷體" pitchFamily="65" charset="-120"/>
                <a:ea typeface="標楷體" pitchFamily="65" charset="-120"/>
              </a:rPr>
              <a:t>若無有倫理問題，請填寫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標楷體" pitchFamily="65" charset="-120"/>
                <a:ea typeface="標楷體" pitchFamily="65" charset="-120"/>
              </a:rPr>
              <a:t>無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標楷體" pitchFamily="65" charset="-120"/>
                <a:ea typeface="標楷體" pitchFamily="65" charset="-120"/>
              </a:rPr>
              <a:t>】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265" r="8000" b="3556"/>
          <a:stretch/>
        </p:blipFill>
        <p:spPr bwMode="auto">
          <a:xfrm>
            <a:off x="33277" y="933723"/>
            <a:ext cx="5598815" cy="51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179512" y="0"/>
            <a:ext cx="7308304" cy="7501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填寫結案申請書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_6</a:t>
            </a:r>
            <a:endParaRPr lang="zh-TW" altLang="en-US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16448" y="991110"/>
            <a:ext cx="3419872" cy="4585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結案送審文件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進入上傳相關文件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indent="-173038">
              <a:spcBef>
                <a:spcPts val="12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riam Fixed"/>
              </a:rPr>
              <a:t>@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迴紋針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上傳文件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若有不清楚之處，請看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備註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說明，特別是受試者同意書的簽名影本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（第一位新簽署的個案須檢附完整版）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請檢附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本次報告期間新簽署之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ICF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（首頁、勾選項目頁、簽名頁）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文件上傳完畢後，請按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送出申請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會自動發信通知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受試者同意書簽署明細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，請務必仔細核對後再送審。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4427984" y="2708920"/>
            <a:ext cx="1204108" cy="34563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1367644" y="2852936"/>
            <a:ext cx="360040" cy="32403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94715" y="1744356"/>
            <a:ext cx="876885" cy="216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2718928" y="1744356"/>
            <a:ext cx="432048" cy="3693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4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896036" y="2329688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3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935596" y="2708920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2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-18703" y="1375024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1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2123728" y="1824670"/>
            <a:ext cx="591752" cy="2361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3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38" cy="50735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主持人於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送出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行政審查確認無誤，將以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通知主持人及計畫連絡人；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開始進行委員審查作業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>
              <a:buNone/>
            </a:pPr>
            <a:endParaRPr lang="en-US" altLang="zh-TW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結案報告審查流程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72008" y="0"/>
            <a:ext cx="7308304" cy="764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Step4.IRB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審查作業</a:t>
            </a:r>
          </a:p>
        </p:txBody>
      </p:sp>
      <p:grpSp>
        <p:nvGrpSpPr>
          <p:cNvPr id="34" name="群組 7"/>
          <p:cNvGrpSpPr/>
          <p:nvPr/>
        </p:nvGrpSpPr>
        <p:grpSpPr>
          <a:xfrm>
            <a:off x="179512" y="3140969"/>
            <a:ext cx="8784976" cy="2465540"/>
            <a:chOff x="760141" y="2403294"/>
            <a:chExt cx="10625254" cy="2015552"/>
          </a:xfrm>
        </p:grpSpPr>
        <p:sp>
          <p:nvSpPr>
            <p:cNvPr id="38" name="矩形 37"/>
            <p:cNvSpPr/>
            <p:nvPr/>
          </p:nvSpPr>
          <p:spPr>
            <a:xfrm>
              <a:off x="760141" y="2756489"/>
              <a:ext cx="1511323" cy="992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PTMS </a:t>
              </a:r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申請結案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886307" y="2921619"/>
              <a:ext cx="1728439" cy="661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行政審查</a:t>
              </a:r>
            </a:p>
          </p:txBody>
        </p:sp>
        <p:cxnSp>
          <p:nvCxnSpPr>
            <p:cNvPr id="40" name="直線單箭頭接點 39"/>
            <p:cNvCxnSpPr>
              <a:stCxn id="38" idx="3"/>
              <a:endCxn id="39" idx="1"/>
            </p:cNvCxnSpPr>
            <p:nvPr/>
          </p:nvCxnSpPr>
          <p:spPr>
            <a:xfrm flipV="1">
              <a:off x="2271464" y="3252439"/>
              <a:ext cx="614843" cy="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5352585" y="2419814"/>
              <a:ext cx="1728439" cy="661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委員審查</a:t>
              </a:r>
              <a:endPara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(7</a:t>
              </a:r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天審查時間</a:t>
              </a:r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376030" y="3757207"/>
              <a:ext cx="1728439" cy="661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PI</a:t>
              </a:r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修正或補件</a:t>
              </a:r>
            </a:p>
          </p:txBody>
        </p:sp>
        <p:cxnSp>
          <p:nvCxnSpPr>
            <p:cNvPr id="43" name="直線單箭頭接點 42"/>
            <p:cNvCxnSpPr>
              <a:stCxn id="39" idx="3"/>
              <a:endCxn id="42" idx="1"/>
            </p:cNvCxnSpPr>
            <p:nvPr/>
          </p:nvCxnSpPr>
          <p:spPr>
            <a:xfrm>
              <a:off x="4614746" y="3252438"/>
              <a:ext cx="761284" cy="835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39" idx="3"/>
              <a:endCxn id="41" idx="1"/>
            </p:cNvCxnSpPr>
            <p:nvPr/>
          </p:nvCxnSpPr>
          <p:spPr>
            <a:xfrm flipV="1">
              <a:off x="4614746" y="2750634"/>
              <a:ext cx="737840" cy="501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>
              <a:stCxn id="42" idx="0"/>
              <a:endCxn id="41" idx="2"/>
            </p:cNvCxnSpPr>
            <p:nvPr/>
          </p:nvCxnSpPr>
          <p:spPr>
            <a:xfrm flipH="1" flipV="1">
              <a:off x="6216805" y="3081452"/>
              <a:ext cx="23445" cy="675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9656956" y="2419814"/>
              <a:ext cx="1728439" cy="661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排入會期</a:t>
              </a:r>
              <a:endPara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557736" y="3121267"/>
              <a:ext cx="1947748" cy="661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PI</a:t>
              </a:r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回覆審查意見</a:t>
              </a:r>
              <a:endPara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複審案申請</a:t>
              </a:r>
              <a:r>
                <a:rPr lang="en-US" altLang="zh-TW" sz="1600" b="1" dirty="0">
                  <a:solidFill>
                    <a:schemeClr val="tx1"/>
                  </a:solidFill>
                </a:rPr>
                <a:t>)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直線單箭頭接點 47"/>
            <p:cNvCxnSpPr>
              <a:stCxn id="41" idx="3"/>
              <a:endCxn id="47" idx="1"/>
            </p:cNvCxnSpPr>
            <p:nvPr/>
          </p:nvCxnSpPr>
          <p:spPr>
            <a:xfrm>
              <a:off x="7081025" y="2750634"/>
              <a:ext cx="476712" cy="701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stCxn id="41" idx="3"/>
              <a:endCxn id="46" idx="1"/>
            </p:cNvCxnSpPr>
            <p:nvPr/>
          </p:nvCxnSpPr>
          <p:spPr>
            <a:xfrm>
              <a:off x="7081025" y="2750634"/>
              <a:ext cx="25759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51682" y="2681137"/>
              <a:ext cx="555702" cy="32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520654" y="3663175"/>
              <a:ext cx="594098" cy="34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NO</a:t>
              </a:r>
              <a:endParaRPr lang="zh-TW" altLang="en-US" sz="14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204726" y="3423424"/>
              <a:ext cx="555702" cy="320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8215658" y="2403294"/>
              <a:ext cx="555702" cy="32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6928623" y="3016433"/>
              <a:ext cx="555702" cy="28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NO</a:t>
              </a:r>
              <a:endParaRPr lang="zh-TW" altLang="en-US" sz="12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649"/>
            <a:ext cx="8185150" cy="864087"/>
          </a:xfrm>
        </p:spPr>
        <p:txBody>
          <a:bodyPr/>
          <a:lstStyle/>
          <a:p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Q1.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接獲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通知委員審查意見，如何回覆？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185150" cy="1512168"/>
          </a:xfrm>
        </p:spPr>
        <p:txBody>
          <a:bodyPr/>
          <a:lstStyle/>
          <a:p>
            <a:pPr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進入委員審查流程，如有審查意見，於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天內以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通知您回覆審查意見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如無審查意見，則直接排入會期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zh-TW" altLang="en-US" sz="2800" dirty="0"/>
          </a:p>
        </p:txBody>
      </p:sp>
      <p:grpSp>
        <p:nvGrpSpPr>
          <p:cNvPr id="4" name="群組 4"/>
          <p:cNvGrpSpPr/>
          <p:nvPr/>
        </p:nvGrpSpPr>
        <p:grpSpPr>
          <a:xfrm>
            <a:off x="179512" y="2996952"/>
            <a:ext cx="8234041" cy="2592288"/>
            <a:chOff x="741557" y="2651345"/>
            <a:chExt cx="9958910" cy="2571464"/>
          </a:xfrm>
        </p:grpSpPr>
        <p:grpSp>
          <p:nvGrpSpPr>
            <p:cNvPr id="5" name="群組 5"/>
            <p:cNvGrpSpPr/>
            <p:nvPr/>
          </p:nvGrpSpPr>
          <p:grpSpPr>
            <a:xfrm>
              <a:off x="741557" y="2651345"/>
              <a:ext cx="9958910" cy="2571464"/>
              <a:chOff x="741557" y="2651345"/>
              <a:chExt cx="9958910" cy="2571464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12199" y="2722775"/>
                <a:ext cx="3688268" cy="250003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8579860" y="4222795"/>
                <a:ext cx="1170878" cy="2899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41557" y="2651345"/>
                <a:ext cx="5741021" cy="221431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接獲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E-MAIL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通知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PTMS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發出審查意見，請先下載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複審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相關文件進行回覆。</a:t>
                </a:r>
                <a:endParaRPr lang="en-US" altLang="zh-TW" sz="20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依據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複審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送審文件清單準備回覆文件，上傳至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PTMS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五角星形 6">
              <a:hlinkClick r:id="rId3" action="ppaction://hlinkfile"/>
            </p:cNvPr>
            <p:cNvSpPr/>
            <p:nvPr/>
          </p:nvSpPr>
          <p:spPr>
            <a:xfrm>
              <a:off x="9799151" y="4008507"/>
              <a:ext cx="323385" cy="26763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" name="矩形 35"/>
          <p:cNvSpPr/>
          <p:nvPr/>
        </p:nvSpPr>
        <p:spPr>
          <a:xfrm>
            <a:off x="5364088" y="4941168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7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645"/>
            <a:ext cx="8892480" cy="4525632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結案報告之繳交時間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收到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E-MAIL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通知繳交結案報告該如何處理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結案報告送審及準備流程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spcBef>
                <a:spcPts val="600"/>
              </a:spcBef>
            </a:pPr>
            <a:r>
              <a:rPr lang="en-US" altLang="zh-TW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5" action="ppaction://hlinksldjump"/>
              </a:rPr>
              <a:t>Step1.</a:t>
            </a:r>
            <a:r>
              <a:rPr lang="zh-TW" altLang="en-US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5" action="ppaction://hlinksldjump"/>
              </a:rPr>
              <a:t>確認結案報告須送審之文件</a:t>
            </a:r>
            <a:endParaRPr lang="en-US" altLang="zh-TW" sz="1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spcBef>
                <a:spcPts val="600"/>
              </a:spcBef>
            </a:pPr>
            <a:r>
              <a:rPr lang="en-US" altLang="zh-TW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Step2.</a:t>
            </a:r>
            <a:r>
              <a:rPr lang="zh-TW" altLang="en-US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依「送審文件清單」標示，下載及準備相關文件</a:t>
            </a:r>
            <a:endParaRPr lang="en-US" altLang="zh-TW" sz="1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spcBef>
                <a:spcPts val="600"/>
              </a:spcBef>
            </a:pPr>
            <a:r>
              <a:rPr lang="en-US" altLang="zh-TW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Step3.</a:t>
            </a:r>
            <a:r>
              <a:rPr lang="zh-TW" altLang="en-US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填寫</a:t>
            </a:r>
            <a:r>
              <a:rPr lang="en-US" altLang="zh-TW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PTMS</a:t>
            </a:r>
            <a:r>
              <a:rPr lang="zh-TW" altLang="en-US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結案申請書 </a:t>
            </a:r>
            <a:r>
              <a:rPr lang="en-US" altLang="zh-TW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&amp;</a:t>
            </a:r>
            <a:r>
              <a:rPr lang="zh-TW" altLang="en-US" sz="1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 上傳文件</a:t>
            </a:r>
            <a:endParaRPr lang="en-US" altLang="zh-TW" sz="1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00050" lvl="1" indent="0">
              <a:spcBef>
                <a:spcPts val="600"/>
              </a:spcBef>
            </a:pPr>
            <a:r>
              <a:rPr lang="en-US" altLang="zh-TW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Step4.</a:t>
            </a:r>
            <a:r>
              <a:rPr lang="zh-TW" altLang="en-US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主持人按</a:t>
            </a:r>
            <a:r>
              <a:rPr lang="en-US" altLang="zh-TW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送出</a:t>
            </a:r>
            <a:r>
              <a:rPr lang="en-US" altLang="zh-TW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800" b="1" u="sng" dirty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</a:rPr>
              <a:t>計畫案</a:t>
            </a:r>
            <a:endParaRPr lang="en-US" altLang="zh-TW" sz="1800" b="1" u="sng" dirty="0">
              <a:solidFill>
                <a:srgbClr val="0C03BD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接獲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e-mail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委員審查意見，如何回覆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?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9" action="ppaction://hlinksldjump"/>
              </a:rPr>
              <a:t>結案報告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9" action="ppaction://hlinksldjump"/>
              </a:rPr>
              <a:t>-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9" action="ppaction://hlinksldjump"/>
              </a:rPr>
              <a:t>審核結果通知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7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46953" r="6250" b="29024"/>
          <a:stretch/>
        </p:blipFill>
        <p:spPr bwMode="auto">
          <a:xfrm>
            <a:off x="78241" y="4276748"/>
            <a:ext cx="7434204" cy="1960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8926"/>
            <a:ext cx="8269039" cy="1080111"/>
          </a:xfrm>
        </p:spPr>
        <p:txBody>
          <a:bodyPr/>
          <a:lstStyle/>
          <a:p>
            <a:pPr algn="l"/>
            <a:r>
              <a:rPr lang="en-US" altLang="zh-TW" sz="3200" dirty="0">
                <a:solidFill>
                  <a:srgbClr val="00B0F0"/>
                </a:solidFill>
              </a:rPr>
              <a:t>Q2.</a:t>
            </a:r>
            <a:r>
              <a:rPr lang="zh-TW" altLang="en-US" sz="3200" dirty="0">
                <a:solidFill>
                  <a:srgbClr val="00B0F0"/>
                </a:solidFill>
              </a:rPr>
              <a:t> 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如何操作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：結案審查的複審？ </a:t>
            </a:r>
          </a:p>
        </p:txBody>
      </p:sp>
      <p:sp>
        <p:nvSpPr>
          <p:cNvPr id="22" name="內容版面配置區 21"/>
          <p:cNvSpPr>
            <a:spLocks noGrp="1"/>
          </p:cNvSpPr>
          <p:nvPr>
            <p:ph sz="half" idx="1"/>
          </p:nvPr>
        </p:nvSpPr>
        <p:spPr>
          <a:xfrm>
            <a:off x="5940152" y="1205001"/>
            <a:ext cx="3062239" cy="2584039"/>
          </a:xfrm>
        </p:spPr>
        <p:txBody>
          <a:bodyPr/>
          <a:lstStyle/>
          <a:p>
            <a:pPr marL="173038" indent="-173038"/>
            <a:r>
              <a:rPr lang="en-US" altLang="zh-TW" sz="1800" dirty="0"/>
              <a:t>1.</a:t>
            </a:r>
            <a:r>
              <a:rPr lang="zh-TW" altLang="en-US" sz="1800" dirty="0"/>
              <a:t>登入</a:t>
            </a:r>
            <a:r>
              <a:rPr lang="en-US" altLang="zh-TW" sz="1800" dirty="0"/>
              <a:t>PTMS</a:t>
            </a:r>
            <a:r>
              <a:rPr lang="zh-TW" altLang="en-US" sz="1800" dirty="0"/>
              <a:t>後點選</a:t>
            </a:r>
            <a:r>
              <a:rPr lang="en-US" altLang="zh-TW" sz="1800" dirty="0"/>
              <a:t>【</a:t>
            </a:r>
            <a:r>
              <a:rPr lang="zh-TW" altLang="en-US" sz="1800" b="1" dirty="0"/>
              <a:t>計畫主持人</a:t>
            </a:r>
            <a:r>
              <a:rPr lang="en-US" altLang="zh-TW" sz="1800" dirty="0"/>
              <a:t>】</a:t>
            </a:r>
            <a:r>
              <a:rPr lang="zh-TW" altLang="en-US" sz="1800" dirty="0"/>
              <a:t>身分</a:t>
            </a:r>
            <a:endParaRPr lang="en-US" altLang="zh-TW" sz="1800" dirty="0"/>
          </a:p>
          <a:p>
            <a:pPr marL="173038" indent="-173038"/>
            <a:r>
              <a:rPr lang="en-US" altLang="zh-TW" sz="1800" dirty="0"/>
              <a:t>2.</a:t>
            </a:r>
            <a:r>
              <a:rPr lang="zh-TW" altLang="en-US" sz="1800" dirty="0"/>
              <a:t>於</a:t>
            </a:r>
            <a:r>
              <a:rPr lang="en-US" altLang="zh-TW" sz="1800" dirty="0"/>
              <a:t>【</a:t>
            </a:r>
            <a:r>
              <a:rPr lang="zh-TW" altLang="en-US" sz="1800" b="1" dirty="0"/>
              <a:t>待辦案件</a:t>
            </a:r>
            <a:r>
              <a:rPr lang="en-US" altLang="zh-TW" sz="1800" dirty="0"/>
              <a:t>】</a:t>
            </a:r>
            <a:r>
              <a:rPr lang="zh-TW" altLang="en-US" sz="1800" dirty="0"/>
              <a:t>點入</a:t>
            </a:r>
            <a:r>
              <a:rPr lang="en-US" altLang="zh-TW" sz="1800" dirty="0"/>
              <a:t>【</a:t>
            </a:r>
            <a:r>
              <a:rPr lang="en-US" altLang="zh-TW" sz="1800" b="1" dirty="0"/>
              <a:t>IRB</a:t>
            </a:r>
            <a:r>
              <a:rPr lang="zh-TW" altLang="en-US" sz="1800" b="1" dirty="0"/>
              <a:t>編號</a:t>
            </a:r>
            <a:r>
              <a:rPr lang="en-US" altLang="zh-TW" sz="1800" dirty="0"/>
              <a:t>】</a:t>
            </a:r>
          </a:p>
          <a:p>
            <a:pPr marL="173038" indent="-173038"/>
            <a:r>
              <a:rPr lang="en-US" altLang="zh-TW" sz="1800" dirty="0"/>
              <a:t>3.【</a:t>
            </a:r>
            <a:r>
              <a:rPr lang="en-US" altLang="zh-TW" sz="1800" b="1" dirty="0"/>
              <a:t>IRB/REC</a:t>
            </a:r>
            <a:r>
              <a:rPr lang="zh-TW" altLang="en-US" sz="1800" b="1" dirty="0"/>
              <a:t>審查</a:t>
            </a:r>
            <a:r>
              <a:rPr lang="en-US" altLang="zh-TW" sz="1800" dirty="0"/>
              <a:t>】</a:t>
            </a:r>
            <a:r>
              <a:rPr lang="zh-TW" altLang="en-US" sz="1800" dirty="0"/>
              <a:t>部分顯示「</a:t>
            </a:r>
            <a:r>
              <a:rPr lang="zh-TW" altLang="en-US" sz="1800" b="1" dirty="0"/>
              <a:t>計畫主持人待辦</a:t>
            </a:r>
            <a:r>
              <a:rPr lang="zh-TW" altLang="en-US" sz="1800" dirty="0"/>
              <a:t>」，則點入「</a:t>
            </a:r>
            <a:r>
              <a:rPr lang="zh-TW" altLang="en-US" sz="1800" b="1" dirty="0">
                <a:solidFill>
                  <a:srgbClr val="FF0000"/>
                </a:solidFill>
              </a:rPr>
              <a:t>簡易結案報告</a:t>
            </a:r>
            <a:r>
              <a:rPr lang="zh-TW" altLang="en-US" sz="1800" dirty="0"/>
              <a:t>」</a:t>
            </a:r>
            <a:endParaRPr lang="en-US" altLang="zh-TW" sz="1800" dirty="0"/>
          </a:p>
          <a:p>
            <a:pPr marL="173038" indent="-173038"/>
            <a:endParaRPr lang="zh-TW" altLang="en-US" sz="1800" dirty="0"/>
          </a:p>
          <a:p>
            <a:endParaRPr lang="zh-TW" altLang="en-US" sz="1800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DDAB390F-5BB2-45E8-A625-540D78DABB9A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1411" r="45585" b="35804"/>
          <a:stretch/>
        </p:blipFill>
        <p:spPr bwMode="auto">
          <a:xfrm>
            <a:off x="51418" y="1217575"/>
            <a:ext cx="5796136" cy="28386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 bwMode="auto">
          <a:xfrm>
            <a:off x="2562102" y="116903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8241" y="1720285"/>
            <a:ext cx="936104" cy="180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564160" y="3352329"/>
            <a:ext cx="855712" cy="6784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499992" y="4434248"/>
            <a:ext cx="1347562" cy="33921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52024" y="4276748"/>
            <a:ext cx="997783" cy="466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7" name="直線單箭頭接點 26"/>
          <p:cNvCxnSpPr>
            <a:stCxn id="2050" idx="2"/>
          </p:cNvCxnSpPr>
          <p:nvPr/>
        </p:nvCxnSpPr>
        <p:spPr bwMode="auto">
          <a:xfrm flipH="1">
            <a:off x="2922142" y="4056249"/>
            <a:ext cx="27344" cy="38743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654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374320" cy="1008112"/>
          </a:xfrm>
        </p:spPr>
        <p:txBody>
          <a:bodyPr/>
          <a:lstStyle/>
          <a:p>
            <a:pPr algn="l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上傳回覆文件，按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送出申請</a:t>
            </a:r>
            <a:br>
              <a:rPr lang="zh-TW" altLang="en-US" sz="3200" dirty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4C55F6-595D-479A-AE0F-4B7FCCDD9F1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33225" y="1318436"/>
            <a:ext cx="8576522" cy="5472608"/>
            <a:chOff x="140779" y="1026248"/>
            <a:chExt cx="7887605" cy="54270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8" t="7234" r="6994" b="16401"/>
            <a:stretch/>
          </p:blipFill>
          <p:spPr bwMode="auto">
            <a:xfrm>
              <a:off x="140779" y="1026248"/>
              <a:ext cx="7848872" cy="5427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40780" y="3680736"/>
              <a:ext cx="771031" cy="3594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   上傳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31316" y="3113308"/>
              <a:ext cx="1026246" cy="3594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下載 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516216" y="3427832"/>
              <a:ext cx="1512168" cy="8652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04640" y="2708920"/>
              <a:ext cx="1523743" cy="5391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>
              <a:stCxn id="11" idx="1"/>
            </p:cNvCxnSpPr>
            <p:nvPr/>
          </p:nvCxnSpPr>
          <p:spPr bwMode="auto">
            <a:xfrm flipH="1">
              <a:off x="1257562" y="2978512"/>
              <a:ext cx="5247078" cy="2695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單箭頭接點 13"/>
            <p:cNvCxnSpPr/>
            <p:nvPr/>
          </p:nvCxnSpPr>
          <p:spPr bwMode="auto">
            <a:xfrm flipH="1">
              <a:off x="4006078" y="4040192"/>
              <a:ext cx="2498562" cy="47410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向上箭號圖說文字 16"/>
          <p:cNvSpPr/>
          <p:nvPr/>
        </p:nvSpPr>
        <p:spPr bwMode="auto">
          <a:xfrm>
            <a:off x="2015716" y="4835739"/>
            <a:ext cx="2988332" cy="609485"/>
          </a:xfrm>
          <a:prstGeom prst="upArrowCallout">
            <a:avLst>
              <a:gd name="adj1" fmla="val 28334"/>
              <a:gd name="adj2" fmla="val 25000"/>
              <a:gd name="adj3" fmla="val 25000"/>
              <a:gd name="adj4" fmla="val 6497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1600" dirty="0"/>
              <a:t>若有審查意見請上傳此欄位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t="31265" r="6282" b="41630"/>
          <a:stretch/>
        </p:blipFill>
        <p:spPr bwMode="auto">
          <a:xfrm>
            <a:off x="133225" y="1011377"/>
            <a:ext cx="8687247" cy="1762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圓角矩形 18"/>
          <p:cNvSpPr/>
          <p:nvPr/>
        </p:nvSpPr>
        <p:spPr bwMode="auto">
          <a:xfrm>
            <a:off x="1475656" y="1892635"/>
            <a:ext cx="1080120" cy="38423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40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649"/>
            <a:ext cx="8185150" cy="936095"/>
          </a:xfrm>
        </p:spPr>
        <p:txBody>
          <a:bodyPr/>
          <a:lstStyle/>
          <a:p>
            <a:pPr algn="l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結案報告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通過通知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156176" y="1600645"/>
            <a:ext cx="2736304" cy="4523726"/>
          </a:xfrm>
        </p:spPr>
        <p:txBody>
          <a:bodyPr/>
          <a:lstStyle/>
          <a:p>
            <a:pPr marL="0" indent="0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結案報告審查通過後，於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狀態頁面可見通過日期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圖一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，主持人及計畫連絡人會收到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圖二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4C55F6-595D-479A-AE0F-4B7FCCDD9F1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64520" y="1484784"/>
            <a:ext cx="5847640" cy="4925928"/>
            <a:chOff x="164520" y="1484784"/>
            <a:chExt cx="5847640" cy="492592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8" b="41172"/>
            <a:stretch/>
          </p:blipFill>
          <p:spPr bwMode="auto">
            <a:xfrm>
              <a:off x="179512" y="2996952"/>
              <a:ext cx="5832648" cy="3413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群組 14"/>
            <p:cNvGrpSpPr/>
            <p:nvPr/>
          </p:nvGrpSpPr>
          <p:grpSpPr>
            <a:xfrm>
              <a:off x="164520" y="1484784"/>
              <a:ext cx="5847640" cy="3417376"/>
              <a:chOff x="164520" y="1484784"/>
              <a:chExt cx="5847640" cy="3417376"/>
            </a:xfrm>
          </p:grpSpPr>
          <p:sp>
            <p:nvSpPr>
              <p:cNvPr id="9" name="圓角矩形 8"/>
              <p:cNvSpPr/>
              <p:nvPr/>
            </p:nvSpPr>
            <p:spPr bwMode="auto">
              <a:xfrm>
                <a:off x="539552" y="3486656"/>
                <a:ext cx="936104" cy="144016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 bwMode="auto">
              <a:xfrm>
                <a:off x="251520" y="4758144"/>
                <a:ext cx="4464496" cy="144016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79" t="45703" r="6626" b="38047"/>
              <a:stretch/>
            </p:blipFill>
            <p:spPr bwMode="auto">
              <a:xfrm>
                <a:off x="164520" y="1484784"/>
                <a:ext cx="5847640" cy="1224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矩形 10"/>
              <p:cNvSpPr/>
              <p:nvPr/>
            </p:nvSpPr>
            <p:spPr bwMode="auto">
              <a:xfrm>
                <a:off x="4716016" y="1556792"/>
                <a:ext cx="1296144" cy="540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  <p:cxnSp>
            <p:nvCxnSpPr>
              <p:cNvPr id="13" name="直線單箭頭接點 12"/>
              <p:cNvCxnSpPr>
                <a:stCxn id="11" idx="1"/>
              </p:cNvCxnSpPr>
              <p:nvPr/>
            </p:nvCxnSpPr>
            <p:spPr bwMode="auto">
              <a:xfrm flipH="1">
                <a:off x="4283968" y="1826822"/>
                <a:ext cx="432048" cy="117013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圓角矩形 17"/>
              <p:cNvSpPr/>
              <p:nvPr/>
            </p:nvSpPr>
            <p:spPr bwMode="auto">
              <a:xfrm>
                <a:off x="2267744" y="3717032"/>
                <a:ext cx="936104" cy="144016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 bwMode="auto">
              <a:xfrm>
                <a:off x="4716016" y="4559816"/>
                <a:ext cx="1152128" cy="144016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</p:grpSp>
      </p:grpSp>
      <p:sp>
        <p:nvSpPr>
          <p:cNvPr id="17" name="文字方塊 16"/>
          <p:cNvSpPr txBox="1"/>
          <p:nvPr/>
        </p:nvSpPr>
        <p:spPr>
          <a:xfrm>
            <a:off x="-14232" y="1300118"/>
            <a:ext cx="6480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圖一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0" y="2812286"/>
            <a:ext cx="68356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圖二</a:t>
            </a:r>
          </a:p>
        </p:txBody>
      </p:sp>
    </p:spTree>
    <p:extLst>
      <p:ext uri="{BB962C8B-B14F-4D97-AF65-F5344CB8AC3E}">
        <p14:creationId xmlns:p14="http://schemas.microsoft.com/office/powerpoint/2010/main" val="39154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3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繳交結案報告之期限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58775" indent="-358775">
              <a:buNone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計畫於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核准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函核准期間已完成研究，可直接繳交結案報告。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0850" indent="-450850">
              <a:buNone/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若於屆滿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核准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函效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期前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已繳交期中報告，計畫主持人應於核准效期後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個月內，完成繳交結案報告。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0850" indent="-450850">
              <a:buNone/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秘書處於核准期限前二個月，以書面通知計畫主持人繳交結案報告，如右圖。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646" y="1853581"/>
            <a:ext cx="3981033" cy="40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4C55F6-595D-479A-AE0F-4B7FCCDD9F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184" y="280130"/>
            <a:ext cx="8185150" cy="1564694"/>
          </a:xfrm>
        </p:spPr>
        <p:txBody>
          <a:bodyPr/>
          <a:lstStyle/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所有計畫案明細，可進入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所有申請案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頁面上會顯示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下次追蹤審查日期，若已完成計畫，可提早繳交結案報告，進入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系統提交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747337" y="3797141"/>
            <a:ext cx="7083613" cy="2979234"/>
            <a:chOff x="683568" y="3202256"/>
            <a:chExt cx="7083613" cy="2979234"/>
          </a:xfrm>
        </p:grpSpPr>
        <p:grpSp>
          <p:nvGrpSpPr>
            <p:cNvPr id="5" name="群組 4"/>
            <p:cNvGrpSpPr/>
            <p:nvPr/>
          </p:nvGrpSpPr>
          <p:grpSpPr>
            <a:xfrm>
              <a:off x="683568" y="3202256"/>
              <a:ext cx="7083613" cy="2979234"/>
              <a:chOff x="467544" y="1956297"/>
              <a:chExt cx="7083613" cy="2979234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467544" y="1956297"/>
                <a:ext cx="7083613" cy="2979234"/>
                <a:chOff x="889236" y="621830"/>
                <a:chExt cx="7083613" cy="2979234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90" t="9370" r="8159" b="44813"/>
                <a:stretch/>
              </p:blipFill>
              <p:spPr bwMode="auto">
                <a:xfrm>
                  <a:off x="889236" y="621830"/>
                  <a:ext cx="7083613" cy="297923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90" t="36427" r="78381" b="25658"/>
                <a:stretch/>
              </p:blipFill>
              <p:spPr bwMode="auto">
                <a:xfrm>
                  <a:off x="889237" y="980728"/>
                  <a:ext cx="1375947" cy="24654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圓角矩形 6"/>
              <p:cNvSpPr/>
              <p:nvPr/>
            </p:nvSpPr>
            <p:spPr bwMode="auto">
              <a:xfrm>
                <a:off x="467544" y="4221088"/>
                <a:ext cx="1041060" cy="324919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</p:grpSp>
        <p:sp>
          <p:nvSpPr>
            <p:cNvPr id="10" name="圓角矩形 9"/>
            <p:cNvSpPr/>
            <p:nvPr/>
          </p:nvSpPr>
          <p:spPr bwMode="auto">
            <a:xfrm>
              <a:off x="2259845" y="4603061"/>
              <a:ext cx="1041060" cy="322360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14" name="向左箭號 13"/>
          <p:cNvSpPr/>
          <p:nvPr/>
        </p:nvSpPr>
        <p:spPr bwMode="auto">
          <a:xfrm>
            <a:off x="3450096" y="5121243"/>
            <a:ext cx="903156" cy="400306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42835" r="3860" b="31354"/>
          <a:stretch/>
        </p:blipFill>
        <p:spPr bwMode="auto">
          <a:xfrm>
            <a:off x="811446" y="1879152"/>
            <a:ext cx="6955735" cy="190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圓角矩形 15"/>
          <p:cNvSpPr/>
          <p:nvPr/>
        </p:nvSpPr>
        <p:spPr bwMode="auto">
          <a:xfrm>
            <a:off x="1979712" y="1879152"/>
            <a:ext cx="504056" cy="253704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2483768" y="3450703"/>
            <a:ext cx="617354" cy="33833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2323614" y="1556792"/>
            <a:ext cx="468831" cy="322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1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2014937" y="3458691"/>
            <a:ext cx="468831" cy="322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2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78506" y="6073022"/>
            <a:ext cx="468831" cy="322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3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888869" y="5187578"/>
            <a:ext cx="468831" cy="322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4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784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72" y="2420888"/>
            <a:ext cx="3981033" cy="40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08511"/>
            <a:ext cx="7848872" cy="5109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收到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通知繳交結案報告該如何處理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1520" y="0"/>
            <a:ext cx="3779912" cy="620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繳交結案報告之通知</a:t>
            </a:r>
          </a:p>
        </p:txBody>
      </p:sp>
      <p:sp>
        <p:nvSpPr>
          <p:cNvPr id="10" name="矩形 9"/>
          <p:cNvSpPr/>
          <p:nvPr/>
        </p:nvSpPr>
        <p:spPr>
          <a:xfrm>
            <a:off x="28850" y="2677320"/>
            <a:ext cx="4626973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主旨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</a:rPr>
              <a:t>: [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次提醒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 結案報告繳交通知信</a:t>
            </a:r>
            <a:endParaRPr lang="en-US" altLang="zh-TW" b="1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敬請於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核准效期到期日前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線上系統請提出「結案審查」申請辦理「結案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終止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撤案」。如未依規定如期繳交結案報告，本會將於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年內暫停受理主持人申請新案審查，包括擔任研究計畫之協同主持人及研究人員，並將列入實地訪察稽核之對象，直至主持人完成補繳程序。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11" y="1205325"/>
            <a:ext cx="4348669" cy="115212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通知：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次提醒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可開始準備，但還不用急著交，第二次提醒時，就可繳交</a:t>
            </a:r>
          </a:p>
        </p:txBody>
      </p:sp>
      <p:sp>
        <p:nvSpPr>
          <p:cNvPr id="13" name="矩形 12"/>
          <p:cNvSpPr/>
          <p:nvPr/>
        </p:nvSpPr>
        <p:spPr>
          <a:xfrm>
            <a:off x="4839572" y="1230656"/>
            <a:ext cx="4244300" cy="112679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書面</a:t>
            </a:r>
            <a:r>
              <a:rPr lang="en-US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&amp;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通知：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請在此截止日期前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週繳交比較適當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5364088" y="2035321"/>
            <a:ext cx="2" cy="2257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23529" y="5171256"/>
            <a:ext cx="376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若有未收到</a:t>
            </a:r>
            <a:r>
              <a:rPr lang="en-US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通知，請通知承辦人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4840172" y="4293096"/>
            <a:ext cx="1171988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0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9552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Step1.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 確認結案報告需送審之文件</a:t>
            </a:r>
            <a:endParaRPr lang="en-US" altLang="zh-TW" b="1" u="sng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Step2.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 依「送審文件清單」標示，下載及準備相關文件</a:t>
            </a:r>
            <a:endParaRPr lang="en-US" altLang="zh-TW" b="1" u="sng" dirty="0">
              <a:solidFill>
                <a:srgbClr val="FF0000"/>
              </a:solidFill>
              <a:ea typeface="標楷體" pitchFamily="65" charset="-120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※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請注意，即便 期中報告已審查完同意書，仍須檢附</a:t>
            </a:r>
            <a:r>
              <a:rPr lang="en-US" altLang="zh-TW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Excel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明細</a:t>
            </a:r>
            <a:endParaRPr lang="en-US" altLang="zh-TW" sz="3200" b="1" u="sng" dirty="0">
              <a:solidFill>
                <a:srgbClr val="FF0000"/>
              </a:solidFill>
              <a:ea typeface="標楷體" pitchFamily="65" charset="-120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※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結案切結書、成果報告</a:t>
            </a:r>
            <a:r>
              <a:rPr lang="en-US" altLang="zh-TW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(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未限制格式</a:t>
            </a:r>
            <a:r>
              <a:rPr lang="en-US" altLang="zh-TW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)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  <a:cs typeface="+mn-cs"/>
              </a:rPr>
              <a:t>首頁，主持人需簽名</a:t>
            </a:r>
            <a:endParaRPr lang="en-US" altLang="zh-TW" sz="3200" b="1" u="sng" dirty="0">
              <a:solidFill>
                <a:srgbClr val="FF0000"/>
              </a:solidFill>
              <a:ea typeface="標楷體" pitchFamily="65" charset="-120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Step3.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 填寫</a:t>
            </a: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PTMS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結案審查申請書</a:t>
            </a: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&amp;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上傳文件</a:t>
            </a:r>
            <a:endParaRPr lang="en-US" altLang="zh-TW" b="1" u="sng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Step4.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ea typeface="標楷體" pitchFamily="65" charset="-120"/>
              </a:rPr>
              <a:t>IRB</a:t>
            </a:r>
            <a:r>
              <a:rPr lang="zh-TW" altLang="en-US" b="1" u="sng" dirty="0">
                <a:solidFill>
                  <a:srgbClr val="FF0000"/>
                </a:solidFill>
                <a:ea typeface="標楷體" pitchFamily="65" charset="-120"/>
              </a:rPr>
              <a:t>委員審查作業</a:t>
            </a:r>
            <a:endParaRPr lang="en-US" altLang="zh-TW" b="1" u="sng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300" dirty="0">
                <a:ea typeface="標楷體" pitchFamily="65" charset="-120"/>
              </a:rPr>
              <a:t>※</a:t>
            </a:r>
            <a:r>
              <a:rPr lang="zh-TW" altLang="en-US" sz="3300" dirty="0">
                <a:ea typeface="標楷體" pitchFamily="65" charset="-120"/>
              </a:rPr>
              <a:t> </a:t>
            </a:r>
            <a:r>
              <a:rPr lang="zh-TW" altLang="en-US" sz="3300" b="1" dirty="0">
                <a:ea typeface="標楷體" pitchFamily="65" charset="-120"/>
              </a:rPr>
              <a:t>提醒</a:t>
            </a:r>
            <a:endParaRPr lang="en-US" altLang="zh-TW" sz="3300" b="1" dirty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ea typeface="標楷體" pitchFamily="65" charset="-120"/>
              </a:rPr>
              <a:t>送件人不一定為主持人，可以是研究護理師、助理，以可連繫詢問送審問題者為佳。 </a:t>
            </a:r>
            <a:endParaRPr lang="en-US" altLang="zh-TW" dirty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100" dirty="0">
                <a:ea typeface="標楷體" pitchFamily="65" charset="-120"/>
              </a:rPr>
              <a:t>請確認文件備齊、確實核對文件內容後再送出，以避免延誤審查時程。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0"/>
            <a:ext cx="59428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繳交結案報告之文件準備流程</a:t>
            </a:r>
            <a:endParaRPr lang="zh-TW" altLang="en-US" sz="28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129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結案報告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成果摘要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勿逕送發表之文章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請以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中文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簡述研究成果摘要，內容需含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研究目的、方法、結果及結論。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6025" r="9522" b="38153"/>
          <a:stretch/>
        </p:blipFill>
        <p:spPr bwMode="auto">
          <a:xfrm>
            <a:off x="541824" y="886172"/>
            <a:ext cx="7204605" cy="26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7374904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Step1.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 確認須送審之相關文件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541824" y="3213008"/>
            <a:ext cx="828000" cy="28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566792" y="1412776"/>
            <a:ext cx="21960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369824" y="1412776"/>
            <a:ext cx="1196968" cy="1876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076056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5576" y="3717032"/>
            <a:ext cx="7381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ea typeface="標楷體" pitchFamily="65" charset="-120"/>
              </a:rPr>
              <a:t>1.</a:t>
            </a:r>
            <a:r>
              <a:rPr lang="zh-TW" altLang="en-US" sz="2000" dirty="0">
                <a:ea typeface="標楷體" pitchFamily="65" charset="-120"/>
              </a:rPr>
              <a:t> 下載送審文件清單，準備相關文件。</a:t>
            </a:r>
            <a:endParaRPr lang="en-US" altLang="zh-TW" sz="2000" dirty="0">
              <a:ea typeface="標楷體" pitchFamily="65" charset="-120"/>
            </a:endParaRPr>
          </a:p>
          <a:p>
            <a:pPr marL="266700" indent="-266700"/>
            <a:r>
              <a:rPr lang="en-US" altLang="zh-TW" sz="2000" dirty="0">
                <a:ea typeface="標楷體" pitchFamily="65" charset="-120"/>
              </a:rPr>
              <a:t>2.</a:t>
            </a:r>
            <a:r>
              <a:rPr lang="zh-TW" altLang="en-US" sz="2000" dirty="0">
                <a:ea typeface="標楷體" pitchFamily="65" charset="-120"/>
              </a:rPr>
              <a:t>若受試者有簽署同意書，則需檢附此持續審查期間之已簽署之同意書，並照冊簽署清單</a:t>
            </a:r>
            <a:r>
              <a:rPr lang="en-US" altLang="zh-TW" sz="2000" dirty="0">
                <a:ea typeface="標楷體" pitchFamily="65" charset="-120"/>
              </a:rPr>
              <a:t>【</a:t>
            </a:r>
            <a:r>
              <a:rPr lang="zh-TW" altLang="en-US" sz="2000" dirty="0">
                <a:ea typeface="標楷體" pitchFamily="65" charset="-120"/>
              </a:rPr>
              <a:t>受試者同意書簽署明細</a:t>
            </a:r>
            <a:r>
              <a:rPr lang="en-US" altLang="zh-TW" sz="2000" dirty="0">
                <a:ea typeface="標楷體" pitchFamily="65" charset="-120"/>
              </a:rPr>
              <a:t>】</a:t>
            </a:r>
            <a:r>
              <a:rPr lang="zh-TW" altLang="en-US" sz="2000" dirty="0">
                <a:ea typeface="標楷體" pitchFamily="65" charset="-120"/>
              </a:rPr>
              <a:t>，若無同意書則不需檢附。</a:t>
            </a:r>
            <a:endParaRPr lang="en-US" altLang="zh-TW" sz="2000" dirty="0">
              <a:ea typeface="標楷體" pitchFamily="65" charset="-120"/>
            </a:endParaRPr>
          </a:p>
          <a:p>
            <a:pPr marL="266700" indent="-266700"/>
            <a:r>
              <a:rPr lang="en-US" altLang="zh-TW" sz="2000" dirty="0">
                <a:ea typeface="標楷體" pitchFamily="65" charset="-120"/>
              </a:rPr>
              <a:t>3.</a:t>
            </a:r>
            <a:r>
              <a:rPr lang="zh-TW" altLang="en-US" sz="2000" dirty="0">
                <a:ea typeface="標楷體" pitchFamily="65" charset="-120"/>
              </a:rPr>
              <a:t>將需送審查之受試者同意書或問卷同意書，掃描成</a:t>
            </a:r>
            <a:r>
              <a:rPr lang="en-US" altLang="zh-TW" sz="2000" dirty="0">
                <a:ea typeface="標楷體" pitchFamily="65" charset="-120"/>
              </a:rPr>
              <a:t>PDF</a:t>
            </a:r>
            <a:r>
              <a:rPr lang="zh-TW" altLang="en-US" sz="2000" dirty="0">
                <a:ea typeface="標楷體" pitchFamily="65" charset="-120"/>
              </a:rPr>
              <a:t>檔。</a:t>
            </a:r>
          </a:p>
        </p:txBody>
      </p:sp>
    </p:spTree>
    <p:extLst>
      <p:ext uri="{BB962C8B-B14F-4D97-AF65-F5344CB8AC3E}">
        <p14:creationId xmlns:p14="http://schemas.microsoft.com/office/powerpoint/2010/main" val="414559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48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Step2.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依「送審文件清單」標示，準備相關文件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4868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★依學術研究案，每年繳交一次持續審查為例說明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BB636-680A-4249-91B4-053C9F00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2878"/>
            <a:ext cx="8186738" cy="4873399"/>
          </a:xfrm>
        </p:spPr>
        <p:txBody>
          <a:bodyPr/>
          <a:lstStyle/>
          <a:p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IRB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編號：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</a:t>
            </a:r>
            <a:r>
              <a:rPr lang="zh-TW" altLang="zh-TW" sz="18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送審文件清單</a:t>
            </a:r>
            <a:r>
              <a:rPr lang="zh-TW" altLang="zh-TW" sz="1800" b="1" dirty="0">
                <a:effectLst/>
                <a:ea typeface="Times New Roman" panose="02020603050405020304" pitchFamily="18" charset="0"/>
              </a:rPr>
              <a:t> </a:t>
            </a:r>
            <a:endParaRPr lang="en-US" altLang="zh-TW" sz="1800" b="1" dirty="0">
              <a:effectLst/>
              <a:ea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E1C8DB5-980A-4C90-8ECC-E3D04F436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62432"/>
              </p:ext>
            </p:extLst>
          </p:nvPr>
        </p:nvGraphicFramePr>
        <p:xfrm>
          <a:off x="611560" y="1652989"/>
          <a:ext cx="7632848" cy="4979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773">
                  <a:extLst>
                    <a:ext uri="{9D8B030D-6E8A-4147-A177-3AD203B41FA5}">
                      <a16:colId xmlns:a16="http://schemas.microsoft.com/office/drawing/2014/main" val="1896448042"/>
                    </a:ext>
                  </a:extLst>
                </a:gridCol>
                <a:gridCol w="6446075">
                  <a:extLst>
                    <a:ext uri="{9D8B030D-6E8A-4147-A177-3AD203B41FA5}">
                      <a16:colId xmlns:a16="http://schemas.microsoft.com/office/drawing/2014/main" val="2816140648"/>
                    </a:ext>
                  </a:extLst>
                </a:gridCol>
              </a:tblGrid>
              <a:tr h="405161">
                <a:tc gridSpan="2">
                  <a:txBody>
                    <a:bodyPr/>
                    <a:lstStyle/>
                    <a:p>
                      <a:r>
                        <a:rPr lang="zh-TW" sz="1400" dirty="0">
                          <a:effectLst/>
                        </a:rPr>
                        <a:t>學術案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zh-TW" sz="1400" dirty="0">
                          <a:effectLst/>
                        </a:rPr>
                        <a:t>結案報告（送審文件與上傳檔案之內容需一致）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46109"/>
                  </a:ext>
                </a:extLst>
              </a:tr>
              <a:tr h="550036"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確認送審文件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zh-TW" sz="1400" dirty="0">
                          <a:effectLst/>
                        </a:rPr>
                        <a:t>打勾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TW" sz="14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400">
                          <a:effectLst/>
                        </a:rPr>
                        <a:t>文件名稱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763592"/>
                  </a:ext>
                </a:extLst>
              </a:tr>
              <a:tr h="29384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>
                          <a:effectLst/>
                        </a:rPr>
                        <a:t>送審文件清單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750229"/>
                  </a:ext>
                </a:extLst>
              </a:tr>
              <a:tr h="27583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>
                          <a:effectLst/>
                        </a:rPr>
                        <a:t>委託廠商公文（若有委託廠商）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936693"/>
                  </a:ext>
                </a:extLst>
              </a:tr>
              <a:tr h="3740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 dirty="0">
                          <a:effectLst/>
                        </a:rPr>
                        <a:t>結案申請書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777001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>
                          <a:effectLst/>
                        </a:rPr>
                        <a:t>結案後受試者資料保密切結書【需親筆簽名】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33614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>
                          <a:effectLst/>
                        </a:rPr>
                        <a:t>中文研究成果摘要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492463"/>
                  </a:ext>
                </a:extLst>
              </a:tr>
              <a:tr h="30366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en-US" sz="1400">
                          <a:effectLst/>
                        </a:rPr>
                        <a:t>DSMB</a:t>
                      </a:r>
                      <a:r>
                        <a:rPr lang="zh-TW" sz="1400">
                          <a:effectLst/>
                        </a:rPr>
                        <a:t>執行報告（若有）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745838"/>
                  </a:ext>
                </a:extLst>
              </a:tr>
              <a:tr h="42807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en-US" sz="1400">
                          <a:effectLst/>
                        </a:rPr>
                        <a:t>SAE</a:t>
                      </a:r>
                      <a:r>
                        <a:rPr lang="zh-TW" sz="1400">
                          <a:effectLst/>
                        </a:rPr>
                        <a:t>事件報告清單（若有）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971677"/>
                  </a:ext>
                </a:extLst>
              </a:tr>
              <a:tr h="30366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9855" algn="just"/>
                      <a:r>
                        <a:rPr lang="zh-TW" sz="1400">
                          <a:effectLst/>
                        </a:rPr>
                        <a:t>本案受試者同意書簽署明細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8548048"/>
                  </a:ext>
                </a:extLst>
              </a:tr>
              <a:tr h="30202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09855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□"/>
                      </a:pPr>
                      <a:r>
                        <a:rPr lang="zh-TW" sz="1400" kern="100">
                          <a:effectLst/>
                        </a:rPr>
                        <a:t>受試者同意書（第一位新簽署之個案須檢附完整頁面一份）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481569"/>
                  </a:ext>
                </a:extLst>
              </a:tr>
              <a:tr h="55003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09855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□"/>
                      </a:pPr>
                      <a:r>
                        <a:rPr lang="zh-TW" sz="1400" kern="100">
                          <a:effectLst/>
                        </a:rPr>
                        <a:t>本次報告期間新簽署之受試者同意書簽名頁（首頁、同意書內容設有供受試者勾選項目之頁面、簽名頁）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094330"/>
                  </a:ext>
                </a:extLst>
              </a:tr>
              <a:tr h="55003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09855" indent="-42545" algn="just">
                        <a:tabLst>
                          <a:tab pos="1905" algn="l"/>
                        </a:tabLst>
                      </a:pPr>
                      <a:r>
                        <a:rPr lang="zh-TW" sz="1400" dirty="0">
                          <a:effectLst/>
                        </a:rPr>
                        <a:t>人體生物資料庫倫理委員會核准函影本及檢體提領申請單（適用於申請生物資料庫檢體之研究案）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6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55433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佈景主題1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佈景主題1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1426</TotalTime>
  <Words>1784</Words>
  <Application>Microsoft Office PowerPoint</Application>
  <PresentationFormat>如螢幕大小 (4:3)</PresentationFormat>
  <Paragraphs>183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22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佈景主題2</vt:lpstr>
      <vt:lpstr>Office 佈景主題</vt:lpstr>
      <vt:lpstr>佈景主題1</vt:lpstr>
      <vt:lpstr>1_Office 佈景主題</vt:lpstr>
      <vt:lpstr>1_佈景主題1</vt:lpstr>
      <vt:lpstr>1_佈景主題2</vt:lpstr>
      <vt:lpstr>2_佈景主題2</vt:lpstr>
      <vt:lpstr>佈景主題3</vt:lpstr>
      <vt:lpstr>結案申請流程與PTMS操作</vt:lpstr>
      <vt:lpstr>大綱</vt:lpstr>
      <vt:lpstr>1)繳交結案報告之期限-1</vt:lpstr>
      <vt:lpstr>所有計畫案明細，可進入【所有申請案】頁面上會顯示下次追蹤審查日期，若已完成計畫，可提早繳交結案報告，進入PTMS系統提交</vt:lpstr>
      <vt:lpstr>PowerPoint 簡報</vt:lpstr>
      <vt:lpstr>PowerPoint 簡報</vt:lpstr>
      <vt:lpstr>注意事項</vt:lpstr>
      <vt:lpstr>Step1. 確認須送審之相關文件</vt:lpstr>
      <vt:lpstr> Step2.依「送審文件清單」標示，準備相關文件-1</vt:lpstr>
      <vt:lpstr>PowerPoint 簡報</vt:lpstr>
      <vt:lpstr>PowerPoint 簡報</vt:lpstr>
      <vt:lpstr>Step3.填寫PTMS結案申請書&amp;上傳文件_1</vt:lpstr>
      <vt:lpstr> Step3.填寫PTMS結案申請書&amp;上傳文件_2</vt:lpstr>
      <vt:lpstr>PowerPoint 簡報</vt:lpstr>
      <vt:lpstr>PowerPoint 簡報</vt:lpstr>
      <vt:lpstr>PowerPoint 簡報</vt:lpstr>
      <vt:lpstr>PowerPoint 簡報</vt:lpstr>
      <vt:lpstr>PowerPoint 簡報</vt:lpstr>
      <vt:lpstr>Q1.接獲e-mail通知委員審查意見，如何回覆？</vt:lpstr>
      <vt:lpstr>Q2. 如何操作PTMS：結案審查的複審？ </vt:lpstr>
      <vt:lpstr>上傳回覆文件，按送出申請 </vt:lpstr>
      <vt:lpstr>結案報告-通過通知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持續審查(期中報告)案申請流程與PTMS操作</dc:title>
  <dc:creator>PC83118</dc:creator>
  <cp:lastModifiedBy>PC83117</cp:lastModifiedBy>
  <cp:revision>115</cp:revision>
  <dcterms:created xsi:type="dcterms:W3CDTF">2018-01-03T03:53:59Z</dcterms:created>
  <dcterms:modified xsi:type="dcterms:W3CDTF">2023-03-14T01:17:58Z</dcterms:modified>
</cp:coreProperties>
</file>