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8" r:id="rId3"/>
    <p:sldMasterId id="2147483761" r:id="rId4"/>
    <p:sldMasterId id="2147483773" r:id="rId5"/>
    <p:sldMasterId id="2147483823" r:id="rId6"/>
    <p:sldMasterId id="2147483895" r:id="rId7"/>
  </p:sldMasterIdLst>
  <p:sldIdLst>
    <p:sldId id="256" r:id="rId8"/>
    <p:sldId id="258" r:id="rId9"/>
    <p:sldId id="259" r:id="rId10"/>
    <p:sldId id="275" r:id="rId11"/>
    <p:sldId id="260" r:id="rId12"/>
    <p:sldId id="261" r:id="rId13"/>
    <p:sldId id="262" r:id="rId14"/>
    <p:sldId id="280" r:id="rId15"/>
    <p:sldId id="263" r:id="rId16"/>
    <p:sldId id="264" r:id="rId17"/>
    <p:sldId id="265" r:id="rId18"/>
    <p:sldId id="266" r:id="rId19"/>
    <p:sldId id="267" r:id="rId20"/>
    <p:sldId id="268" r:id="rId21"/>
    <p:sldId id="269" r:id="rId22"/>
    <p:sldId id="270" r:id="rId23"/>
    <p:sldId id="271" r:id="rId24"/>
    <p:sldId id="272" r:id="rId25"/>
    <p:sldId id="274" r:id="rId26"/>
    <p:sldId id="273" r:id="rId27"/>
    <p:sldId id="279" r:id="rId28"/>
    <p:sldId id="276" r:id="rId29"/>
    <p:sldId id="277" r:id="rId30"/>
    <p:sldId id="278" r:id="rId31"/>
    <p:sldId id="257"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413" y="58"/>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383"/>
            <a:ext cx="7772400" cy="1469164"/>
          </a:xfrm>
        </p:spPr>
        <p:txBody>
          <a:bodyPr/>
          <a:lstStyle/>
          <a:p>
            <a:r>
              <a:rPr lang="zh-TW" altLang="en-US"/>
              <a:t>按一下以編輯母片標題樣式</a:t>
            </a:r>
          </a:p>
        </p:txBody>
      </p:sp>
      <p:sp>
        <p:nvSpPr>
          <p:cNvPr id="3" name="副標題 2"/>
          <p:cNvSpPr>
            <a:spLocks noGrp="1"/>
          </p:cNvSpPr>
          <p:nvPr>
            <p:ph type="subTitle" idx="1"/>
          </p:nvPr>
        </p:nvSpPr>
        <p:spPr>
          <a:xfrm>
            <a:off x="1371600" y="3885378"/>
            <a:ext cx="6400800" cy="1753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投影片編號版面配置區 4"/>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35241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投影片編號版面配置區 4"/>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26288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05595" y="188651"/>
            <a:ext cx="2047875" cy="593572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3" y="188651"/>
            <a:ext cx="5995988" cy="593572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投影片編號版面配置區 4"/>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9948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383"/>
            <a:ext cx="7772400" cy="1469164"/>
          </a:xfrm>
        </p:spPr>
        <p:txBody>
          <a:bodyPr/>
          <a:lstStyle/>
          <a:p>
            <a:r>
              <a:rPr lang="zh-TW" altLang="en-US"/>
              <a:t>按一下以編輯母片標題樣式</a:t>
            </a:r>
          </a:p>
        </p:txBody>
      </p:sp>
      <p:sp>
        <p:nvSpPr>
          <p:cNvPr id="3" name="副標題 2"/>
          <p:cNvSpPr>
            <a:spLocks noGrp="1"/>
          </p:cNvSpPr>
          <p:nvPr>
            <p:ph type="subTitle" idx="1"/>
          </p:nvPr>
        </p:nvSpPr>
        <p:spPr>
          <a:xfrm>
            <a:off x="1371600" y="3885378"/>
            <a:ext cx="6400800" cy="1753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C0587B3C-9C0D-45C6-9C7F-3F623F81D2FF}" type="slidenum">
              <a:rPr lang="en-US"/>
              <a:pPr/>
              <a:t>‹#›</a:t>
            </a:fld>
            <a:endParaRPr lang="en-US"/>
          </a:p>
        </p:txBody>
      </p:sp>
    </p:spTree>
    <p:extLst>
      <p:ext uri="{BB962C8B-B14F-4D97-AF65-F5344CB8AC3E}">
        <p14:creationId xmlns:p14="http://schemas.microsoft.com/office/powerpoint/2010/main" val="233954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2519D50E-4231-4A76-BD1F-0CDD204FAC42}" type="slidenum">
              <a:rPr lang="en-US"/>
              <a:pPr/>
              <a:t>‹#›</a:t>
            </a:fld>
            <a:endParaRPr lang="en-US"/>
          </a:p>
        </p:txBody>
      </p:sp>
    </p:spTree>
    <p:extLst>
      <p:ext uri="{BB962C8B-B14F-4D97-AF65-F5344CB8AC3E}">
        <p14:creationId xmlns:p14="http://schemas.microsoft.com/office/powerpoint/2010/main" val="318570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490"/>
            <a:ext cx="7772400" cy="136054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5941"/>
            <a:ext cx="7772400" cy="150155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531243E6-A6AC-4696-835C-12798B98718D}" type="slidenum">
              <a:rPr lang="en-US"/>
              <a:pPr/>
              <a:t>‹#›</a:t>
            </a:fld>
            <a:endParaRPr lang="en-US"/>
          </a:p>
        </p:txBody>
      </p:sp>
    </p:spTree>
    <p:extLst>
      <p:ext uri="{BB962C8B-B14F-4D97-AF65-F5344CB8AC3E}">
        <p14:creationId xmlns:p14="http://schemas.microsoft.com/office/powerpoint/2010/main" val="98547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14" y="1604457"/>
            <a:ext cx="4037013"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6613" y="1604457"/>
            <a:ext cx="4038600"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D24A0826-A1DB-4968-8758-89163495059D}" type="slidenum">
              <a:rPr lang="en-US"/>
              <a:pPr/>
              <a:t>‹#›</a:t>
            </a:fld>
            <a:endParaRPr lang="en-US"/>
          </a:p>
        </p:txBody>
      </p:sp>
    </p:spTree>
    <p:extLst>
      <p:ext uri="{BB962C8B-B14F-4D97-AF65-F5344CB8AC3E}">
        <p14:creationId xmlns:p14="http://schemas.microsoft.com/office/powerpoint/2010/main" val="46485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96"/>
            <a:ext cx="8229600" cy="11433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3" y="1535865"/>
            <a:ext cx="4040188"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3" y="2174220"/>
            <a:ext cx="4040188"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40" y="1535865"/>
            <a:ext cx="4041775"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40" y="2174220"/>
            <a:ext cx="4041775"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endParaRPr lang="en-US"/>
          </a:p>
        </p:txBody>
      </p:sp>
      <p:sp>
        <p:nvSpPr>
          <p:cNvPr id="8" name="投影片編號版面配置區 7"/>
          <p:cNvSpPr>
            <a:spLocks noGrp="1"/>
          </p:cNvSpPr>
          <p:nvPr>
            <p:ph type="sldNum" idx="11"/>
          </p:nvPr>
        </p:nvSpPr>
        <p:spPr/>
        <p:txBody>
          <a:bodyPr/>
          <a:lstStyle>
            <a:lvl1pPr>
              <a:defRPr/>
            </a:lvl1pPr>
          </a:lstStyle>
          <a:p>
            <a:fld id="{BE0A5079-420B-4131-8A3E-4D93EBD44888}" type="slidenum">
              <a:rPr lang="en-US"/>
              <a:pPr/>
              <a:t>‹#›</a:t>
            </a:fld>
            <a:endParaRPr lang="en-US"/>
          </a:p>
        </p:txBody>
      </p:sp>
    </p:spTree>
    <p:extLst>
      <p:ext uri="{BB962C8B-B14F-4D97-AF65-F5344CB8AC3E}">
        <p14:creationId xmlns:p14="http://schemas.microsoft.com/office/powerpoint/2010/main" val="36072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endParaRPr lang="en-US"/>
          </a:p>
        </p:txBody>
      </p:sp>
      <p:sp>
        <p:nvSpPr>
          <p:cNvPr id="4" name="投影片編號版面配置區 3"/>
          <p:cNvSpPr>
            <a:spLocks noGrp="1"/>
          </p:cNvSpPr>
          <p:nvPr>
            <p:ph type="sldNum" idx="11"/>
          </p:nvPr>
        </p:nvSpPr>
        <p:spPr/>
        <p:txBody>
          <a:bodyPr/>
          <a:lstStyle>
            <a:lvl1pPr>
              <a:defRPr/>
            </a:lvl1pPr>
          </a:lstStyle>
          <a:p>
            <a:fld id="{CB45CD07-3613-46E3-B160-76C76A3A7729}" type="slidenum">
              <a:rPr lang="en-US"/>
              <a:pPr/>
              <a:t>‹#›</a:t>
            </a:fld>
            <a:endParaRPr lang="en-US"/>
          </a:p>
        </p:txBody>
      </p:sp>
    </p:spTree>
    <p:extLst>
      <p:ext uri="{BB962C8B-B14F-4D97-AF65-F5344CB8AC3E}">
        <p14:creationId xmlns:p14="http://schemas.microsoft.com/office/powerpoint/2010/main" val="3316782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投影片編號版面配置區 2"/>
          <p:cNvSpPr>
            <a:spLocks noGrp="1"/>
          </p:cNvSpPr>
          <p:nvPr>
            <p:ph type="sldNum" idx="11"/>
          </p:nvPr>
        </p:nvSpPr>
        <p:spPr/>
        <p:txBody>
          <a:bodyPr/>
          <a:lstStyle>
            <a:lvl1pPr>
              <a:defRPr/>
            </a:lvl1pPr>
          </a:lstStyle>
          <a:p>
            <a:fld id="{A9847211-DB9F-4002-869B-FE6CB2B2261C}" type="slidenum">
              <a:rPr lang="en-US"/>
              <a:pPr/>
              <a:t>‹#›</a:t>
            </a:fld>
            <a:endParaRPr lang="en-US"/>
          </a:p>
        </p:txBody>
      </p:sp>
    </p:spTree>
    <p:extLst>
      <p:ext uri="{BB962C8B-B14F-4D97-AF65-F5344CB8AC3E}">
        <p14:creationId xmlns:p14="http://schemas.microsoft.com/office/powerpoint/2010/main" val="42446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5" y="272500"/>
            <a:ext cx="3008313" cy="116237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9" y="272491"/>
            <a:ext cx="5111751" cy="5853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15" y="1434871"/>
            <a:ext cx="3008313" cy="469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E923A5CB-DE66-4531-8F09-1E272F1EF241}" type="slidenum">
              <a:rPr lang="en-US"/>
              <a:pPr/>
              <a:t>‹#›</a:t>
            </a:fld>
            <a:endParaRPr lang="en-US"/>
          </a:p>
        </p:txBody>
      </p:sp>
    </p:spTree>
    <p:extLst>
      <p:ext uri="{BB962C8B-B14F-4D97-AF65-F5344CB8AC3E}">
        <p14:creationId xmlns:p14="http://schemas.microsoft.com/office/powerpoint/2010/main" val="315429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投影片編號版面配置區 4"/>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235023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030"/>
            <a:ext cx="5486400" cy="56784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3582"/>
            <a:ext cx="5486400" cy="4114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885"/>
            <a:ext cx="5486400" cy="8041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1A44E869-0C37-44B6-88A6-8825EB0FDBCC}" type="slidenum">
              <a:rPr lang="en-US"/>
              <a:pPr/>
              <a:t>‹#›</a:t>
            </a:fld>
            <a:endParaRPr lang="en-US"/>
          </a:p>
        </p:txBody>
      </p:sp>
    </p:spTree>
    <p:extLst>
      <p:ext uri="{BB962C8B-B14F-4D97-AF65-F5344CB8AC3E}">
        <p14:creationId xmlns:p14="http://schemas.microsoft.com/office/powerpoint/2010/main" val="248056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6F7B82D1-CD7E-4A99-A2CA-89AEE620BD00}" type="slidenum">
              <a:rPr lang="en-US"/>
              <a:pPr/>
              <a:t>‹#›</a:t>
            </a:fld>
            <a:endParaRPr lang="en-US"/>
          </a:p>
        </p:txBody>
      </p:sp>
    </p:spTree>
    <p:extLst>
      <p:ext uri="{BB962C8B-B14F-4D97-AF65-F5344CB8AC3E}">
        <p14:creationId xmlns:p14="http://schemas.microsoft.com/office/powerpoint/2010/main" val="3467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7351" y="1604457"/>
            <a:ext cx="2058987" cy="4523726"/>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7" y="1604457"/>
            <a:ext cx="6027739" cy="4523726"/>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4C324437-AF27-49B7-9820-D786E1143274}" type="slidenum">
              <a:rPr lang="en-US"/>
              <a:pPr/>
              <a:t>‹#›</a:t>
            </a:fld>
            <a:endParaRPr lang="en-US"/>
          </a:p>
        </p:txBody>
      </p:sp>
    </p:spTree>
    <p:extLst>
      <p:ext uri="{BB962C8B-B14F-4D97-AF65-F5344CB8AC3E}">
        <p14:creationId xmlns:p14="http://schemas.microsoft.com/office/powerpoint/2010/main" val="1543633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987" y="2130433"/>
            <a:ext cx="7772043" cy="1470025"/>
          </a:xfrm>
        </p:spPr>
        <p:txBody>
          <a:bodyPr/>
          <a:lstStyle/>
          <a:p>
            <a:r>
              <a:rPr lang="zh-TW" altLang="en-US"/>
              <a:t>按一下以編輯母片標題樣式</a:t>
            </a:r>
          </a:p>
        </p:txBody>
      </p:sp>
      <p:sp>
        <p:nvSpPr>
          <p:cNvPr id="3" name="副標題 2"/>
          <p:cNvSpPr>
            <a:spLocks noGrp="1"/>
          </p:cNvSpPr>
          <p:nvPr>
            <p:ph type="subTitle" idx="1"/>
          </p:nvPr>
        </p:nvSpPr>
        <p:spPr>
          <a:xfrm>
            <a:off x="1371966" y="3886203"/>
            <a:ext cx="6400085"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pPr>
              <a:defRPr/>
            </a:pPr>
            <a:endParaRPr lang="zh-TW" altLang="en-US"/>
          </a:p>
        </p:txBody>
      </p:sp>
      <p:sp>
        <p:nvSpPr>
          <p:cNvPr id="6" name="投影片編號版面配置區 5"/>
          <p:cNvSpPr>
            <a:spLocks noGrp="1"/>
          </p:cNvSpPr>
          <p:nvPr>
            <p:ph type="sldNum" idx="12"/>
          </p:nvPr>
        </p:nvSpPr>
        <p:spPr/>
        <p:txBody>
          <a:bodyPr/>
          <a:lstStyle>
            <a:lvl1pPr>
              <a:defRPr/>
            </a:lvl1pPr>
          </a:lstStyle>
          <a:p>
            <a:fld id="{C0587B3C-9C0D-45C6-9C7F-3F623F81D2FF}" type="slidenum">
              <a:rPr lang="en-US" smtClean="0"/>
              <a:pPr/>
              <a:t>‹#›</a:t>
            </a:fld>
            <a:endParaRPr lang="en-US"/>
          </a:p>
        </p:txBody>
      </p:sp>
    </p:spTree>
    <p:extLst>
      <p:ext uri="{BB962C8B-B14F-4D97-AF65-F5344CB8AC3E}">
        <p14:creationId xmlns:p14="http://schemas.microsoft.com/office/powerpoint/2010/main" val="2865985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pPr>
              <a:defRPr/>
            </a:pPr>
            <a:endParaRPr lang="zh-TW" altLang="en-US"/>
          </a:p>
        </p:txBody>
      </p:sp>
      <p:sp>
        <p:nvSpPr>
          <p:cNvPr id="6" name="投影片編號版面配置區 5"/>
          <p:cNvSpPr>
            <a:spLocks noGrp="1"/>
          </p:cNvSpPr>
          <p:nvPr>
            <p:ph type="sldNum" idx="12"/>
          </p:nvPr>
        </p:nvSpPr>
        <p:spPr/>
        <p:txBody>
          <a:bodyPr/>
          <a:lstStyle>
            <a:lvl1pPr>
              <a:defRPr/>
            </a:lvl1pPr>
          </a:lstStyle>
          <a:p>
            <a:fld id="{2519D50E-4231-4A76-BD1F-0CDD204FAC42}" type="slidenum">
              <a:rPr lang="en-US" smtClean="0"/>
              <a:pPr/>
              <a:t>‹#›</a:t>
            </a:fld>
            <a:endParaRPr lang="en-US"/>
          </a:p>
        </p:txBody>
      </p:sp>
    </p:spTree>
    <p:extLst>
      <p:ext uri="{BB962C8B-B14F-4D97-AF65-F5344CB8AC3E}">
        <p14:creationId xmlns:p14="http://schemas.microsoft.com/office/powerpoint/2010/main" val="1549502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902" y="4406904"/>
            <a:ext cx="7772043"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902" y="2906721"/>
            <a:ext cx="777204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頁尾版面配置區 4"/>
          <p:cNvSpPr>
            <a:spLocks noGrp="1"/>
          </p:cNvSpPr>
          <p:nvPr>
            <p:ph type="ftr" idx="11"/>
          </p:nvPr>
        </p:nvSpPr>
        <p:spPr/>
        <p:txBody>
          <a:bodyPr/>
          <a:lstStyle>
            <a:lvl1pPr>
              <a:defRPr/>
            </a:lvl1pPr>
          </a:lstStyle>
          <a:p>
            <a:pPr>
              <a:defRPr/>
            </a:pPr>
            <a:endParaRPr lang="zh-TW" altLang="en-US"/>
          </a:p>
        </p:txBody>
      </p:sp>
      <p:sp>
        <p:nvSpPr>
          <p:cNvPr id="6" name="投影片編號版面配置區 5"/>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470730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326" y="1604963"/>
            <a:ext cx="4056325" cy="39735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7982" y="1604963"/>
            <a:ext cx="4056325" cy="39735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6" name="頁尾版面配置區 5"/>
          <p:cNvSpPr>
            <a:spLocks noGrp="1"/>
          </p:cNvSpPr>
          <p:nvPr>
            <p:ph type="ftr" idx="11"/>
          </p:nvPr>
        </p:nvSpPr>
        <p:spPr/>
        <p:txBody>
          <a:bodyPr/>
          <a:lstStyle>
            <a:lvl1pPr>
              <a:defRPr/>
            </a:lvl1pPr>
          </a:lstStyle>
          <a:p>
            <a:pPr>
              <a:defRPr/>
            </a:pPr>
            <a:endParaRPr lang="zh-TW" altLang="en-US"/>
          </a:p>
        </p:txBody>
      </p:sp>
      <p:sp>
        <p:nvSpPr>
          <p:cNvPr id="7" name="投影片編號版面配置區 6"/>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049825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331" y="274637"/>
            <a:ext cx="8229361" cy="1143001"/>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319" y="1535114"/>
            <a:ext cx="40396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319" y="2174875"/>
            <a:ext cx="40396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4659" y="1535114"/>
            <a:ext cx="4042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4659" y="2174875"/>
            <a:ext cx="4042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8" name="頁尾版面配置區 7"/>
          <p:cNvSpPr>
            <a:spLocks noGrp="1"/>
          </p:cNvSpPr>
          <p:nvPr>
            <p:ph type="ftr" idx="11"/>
          </p:nvPr>
        </p:nvSpPr>
        <p:spPr/>
        <p:txBody>
          <a:bodyPr/>
          <a:lstStyle>
            <a:lvl1pPr>
              <a:defRPr/>
            </a:lvl1pPr>
          </a:lstStyle>
          <a:p>
            <a:pPr>
              <a:defRPr/>
            </a:pPr>
            <a:endParaRPr lang="zh-TW" altLang="en-US"/>
          </a:p>
        </p:txBody>
      </p:sp>
      <p:sp>
        <p:nvSpPr>
          <p:cNvPr id="9" name="投影片編號版面配置區 8"/>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645546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4" name="頁尾版面配置區 3"/>
          <p:cNvSpPr>
            <a:spLocks noGrp="1"/>
          </p:cNvSpPr>
          <p:nvPr>
            <p:ph type="ftr" idx="11"/>
          </p:nvPr>
        </p:nvSpPr>
        <p:spPr/>
        <p:txBody>
          <a:bodyPr/>
          <a:lstStyle>
            <a:lvl1pPr>
              <a:defRPr/>
            </a:lvl1pPr>
          </a:lstStyle>
          <a:p>
            <a:pPr>
              <a:defRPr/>
            </a:pPr>
            <a:endParaRPr lang="zh-TW" altLang="en-US"/>
          </a:p>
        </p:txBody>
      </p:sp>
      <p:sp>
        <p:nvSpPr>
          <p:cNvPr id="5" name="投影片編號版面配置區 4"/>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876733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頁尾版面配置區 2"/>
          <p:cNvSpPr>
            <a:spLocks noGrp="1"/>
          </p:cNvSpPr>
          <p:nvPr>
            <p:ph type="ftr" idx="11"/>
          </p:nvPr>
        </p:nvSpPr>
        <p:spPr/>
        <p:txBody>
          <a:bodyPr/>
          <a:lstStyle>
            <a:lvl1pPr>
              <a:defRPr/>
            </a:lvl1pPr>
          </a:lstStyle>
          <a:p>
            <a:pPr>
              <a:defRPr/>
            </a:pPr>
            <a:endParaRPr lang="zh-TW" altLang="en-US"/>
          </a:p>
        </p:txBody>
      </p:sp>
      <p:sp>
        <p:nvSpPr>
          <p:cNvPr id="4" name="投影片編號版面配置區 3"/>
          <p:cNvSpPr>
            <a:spLocks noGrp="1"/>
          </p:cNvSpPr>
          <p:nvPr>
            <p:ph type="sldNum" idx="12"/>
          </p:nvPr>
        </p:nvSpPr>
        <p:spPr/>
        <p:txBody>
          <a:bodyPr/>
          <a:lstStyle>
            <a:lvl1pPr>
              <a:defRPr/>
            </a:lvl1pPr>
          </a:lstStyle>
          <a:p>
            <a:fld id="{A9847211-DB9F-4002-869B-FE6CB2B2261C}" type="slidenum">
              <a:rPr lang="en-US" smtClean="0"/>
              <a:pPr/>
              <a:t>‹#›</a:t>
            </a:fld>
            <a:endParaRPr lang="en-US"/>
          </a:p>
        </p:txBody>
      </p:sp>
    </p:spTree>
    <p:extLst>
      <p:ext uri="{BB962C8B-B14F-4D97-AF65-F5344CB8AC3E}">
        <p14:creationId xmlns:p14="http://schemas.microsoft.com/office/powerpoint/2010/main" val="386256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490"/>
            <a:ext cx="7772400" cy="136054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5935"/>
            <a:ext cx="7772400" cy="150155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投影片編號版面配置區 4"/>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533359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329" y="273051"/>
            <a:ext cx="300830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194" y="273052"/>
            <a:ext cx="51114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329" y="1435102"/>
            <a:ext cx="300830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6" name="頁尾版面配置區 5"/>
          <p:cNvSpPr>
            <a:spLocks noGrp="1"/>
          </p:cNvSpPr>
          <p:nvPr>
            <p:ph type="ftr" idx="11"/>
          </p:nvPr>
        </p:nvSpPr>
        <p:spPr/>
        <p:txBody>
          <a:bodyPr/>
          <a:lstStyle>
            <a:lvl1pPr>
              <a:defRPr/>
            </a:lvl1pPr>
          </a:lstStyle>
          <a:p>
            <a:pPr>
              <a:defRPr/>
            </a:pPr>
            <a:endParaRPr lang="zh-TW" altLang="en-US"/>
          </a:p>
        </p:txBody>
      </p:sp>
      <p:sp>
        <p:nvSpPr>
          <p:cNvPr id="7" name="投影片編號版面配置區 6"/>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854868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366" y="4800603"/>
            <a:ext cx="5486637"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366" y="612775"/>
            <a:ext cx="54866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366" y="5367338"/>
            <a:ext cx="54866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6" name="頁尾版面配置區 5"/>
          <p:cNvSpPr>
            <a:spLocks noGrp="1"/>
          </p:cNvSpPr>
          <p:nvPr>
            <p:ph type="ftr" idx="11"/>
          </p:nvPr>
        </p:nvSpPr>
        <p:spPr/>
        <p:txBody>
          <a:bodyPr/>
          <a:lstStyle>
            <a:lvl1pPr>
              <a:defRPr/>
            </a:lvl1pPr>
          </a:lstStyle>
          <a:p>
            <a:pPr>
              <a:defRPr/>
            </a:pPr>
            <a:endParaRPr lang="zh-TW" altLang="en-US"/>
          </a:p>
        </p:txBody>
      </p:sp>
      <p:sp>
        <p:nvSpPr>
          <p:cNvPr id="7" name="投影片編號版面配置區 6"/>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27947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頁尾版面配置區 4"/>
          <p:cNvSpPr>
            <a:spLocks noGrp="1"/>
          </p:cNvSpPr>
          <p:nvPr>
            <p:ph type="ftr" idx="11"/>
          </p:nvPr>
        </p:nvSpPr>
        <p:spPr/>
        <p:txBody>
          <a:bodyPr/>
          <a:lstStyle>
            <a:lvl1pPr>
              <a:defRPr/>
            </a:lvl1pPr>
          </a:lstStyle>
          <a:p>
            <a:pPr>
              <a:defRPr/>
            </a:pPr>
            <a:endParaRPr lang="zh-TW" altLang="en-US"/>
          </a:p>
        </p:txBody>
      </p:sp>
      <p:sp>
        <p:nvSpPr>
          <p:cNvPr id="6" name="投影片編號版面配置區 5"/>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637526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7555" y="273052"/>
            <a:ext cx="2056744" cy="53054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325" y="273052"/>
            <a:ext cx="6055905" cy="53054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5" name="頁尾版面配置區 4"/>
          <p:cNvSpPr>
            <a:spLocks noGrp="1"/>
          </p:cNvSpPr>
          <p:nvPr>
            <p:ph type="ftr" idx="11"/>
          </p:nvPr>
        </p:nvSpPr>
        <p:spPr/>
        <p:txBody>
          <a:bodyPr/>
          <a:lstStyle>
            <a:lvl1pPr>
              <a:defRPr/>
            </a:lvl1pPr>
          </a:lstStyle>
          <a:p>
            <a:pPr>
              <a:defRPr/>
            </a:pPr>
            <a:endParaRPr lang="zh-TW" altLang="en-US"/>
          </a:p>
        </p:txBody>
      </p:sp>
      <p:sp>
        <p:nvSpPr>
          <p:cNvPr id="6" name="投影片編號版面配置區 5"/>
          <p:cNvSpPr>
            <a:spLocks noGrp="1"/>
          </p:cNvSpPr>
          <p:nvPr>
            <p:ph type="sldNum" idx="12"/>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116534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319" y="273056"/>
            <a:ext cx="8226980" cy="1141413"/>
          </a:xfrm>
        </p:spPr>
        <p:txBody>
          <a:bodyPr/>
          <a:lstStyle/>
          <a:p>
            <a:r>
              <a:rPr lang="zh-TW" altLang="en-US"/>
              <a:t>按一下以編輯母片標題樣式</a:t>
            </a:r>
          </a:p>
        </p:txBody>
      </p:sp>
      <p:sp>
        <p:nvSpPr>
          <p:cNvPr id="3" name="日期版面配置區 2"/>
          <p:cNvSpPr>
            <a:spLocks noGrp="1"/>
          </p:cNvSpPr>
          <p:nvPr>
            <p:ph type="dt" idx="10"/>
          </p:nvPr>
        </p:nvSpPr>
        <p:spPr>
          <a:xfrm>
            <a:off x="457331" y="6246815"/>
            <a:ext cx="2128201" cy="469900"/>
          </a:xfrm>
        </p:spPr>
        <p:txBody>
          <a:bodyPr/>
          <a:lstStyle>
            <a:lvl1pPr>
              <a:defRPr/>
            </a:lvl1pPr>
          </a:lstStyle>
          <a:p>
            <a:fld id="{5BBEAD13-0566-4C6C-97E7-55F17F24B09F}" type="datetimeFigureOut">
              <a:rPr lang="zh-TW" altLang="en-US" smtClean="0"/>
              <a:pPr/>
              <a:t>01/03/2023</a:t>
            </a:fld>
            <a:endParaRPr lang="zh-TW" altLang="en-US"/>
          </a:p>
        </p:txBody>
      </p:sp>
      <p:sp>
        <p:nvSpPr>
          <p:cNvPr id="4" name="頁尾版面配置區 3"/>
          <p:cNvSpPr>
            <a:spLocks noGrp="1"/>
          </p:cNvSpPr>
          <p:nvPr>
            <p:ph type="ftr" idx="11"/>
          </p:nvPr>
        </p:nvSpPr>
        <p:spPr>
          <a:xfrm>
            <a:off x="3127402" y="6246815"/>
            <a:ext cx="2896355" cy="469900"/>
          </a:xfrm>
        </p:spPr>
        <p:txBody>
          <a:bodyPr/>
          <a:lstStyle>
            <a:lvl1pPr>
              <a:defRPr/>
            </a:lvl1pPr>
          </a:lstStyle>
          <a:p>
            <a:endParaRPr lang="en-US" dirty="0"/>
          </a:p>
        </p:txBody>
      </p:sp>
      <p:sp>
        <p:nvSpPr>
          <p:cNvPr id="5" name="投影片編號版面配置區 4"/>
          <p:cNvSpPr>
            <a:spLocks noGrp="1"/>
          </p:cNvSpPr>
          <p:nvPr>
            <p:ph type="sldNum" idx="12"/>
          </p:nvPr>
        </p:nvSpPr>
        <p:spPr>
          <a:xfrm>
            <a:off x="6556110" y="6246815"/>
            <a:ext cx="2128201" cy="469900"/>
          </a:xfrm>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466838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987" y="2130434"/>
            <a:ext cx="7772043" cy="1470025"/>
          </a:xfrm>
        </p:spPr>
        <p:txBody>
          <a:bodyPr/>
          <a:lstStyle/>
          <a:p>
            <a:r>
              <a:rPr lang="zh-TW" altLang="en-US"/>
              <a:t>按一下以編輯母片標題樣式</a:t>
            </a:r>
          </a:p>
        </p:txBody>
      </p:sp>
      <p:sp>
        <p:nvSpPr>
          <p:cNvPr id="3" name="副標題 2"/>
          <p:cNvSpPr>
            <a:spLocks noGrp="1"/>
          </p:cNvSpPr>
          <p:nvPr>
            <p:ph type="subTitle" idx="1"/>
          </p:nvPr>
        </p:nvSpPr>
        <p:spPr>
          <a:xfrm>
            <a:off x="1371966" y="3886203"/>
            <a:ext cx="6400085"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64C4E2D6-6DA6-41AB-AF54-DD410B4C912A}" type="slidenum">
              <a:rPr lang="en-US"/>
              <a:pPr/>
              <a:t>‹#›</a:t>
            </a:fld>
            <a:endParaRPr lang="en-US"/>
          </a:p>
        </p:txBody>
      </p:sp>
    </p:spTree>
    <p:extLst>
      <p:ext uri="{BB962C8B-B14F-4D97-AF65-F5344CB8AC3E}">
        <p14:creationId xmlns:p14="http://schemas.microsoft.com/office/powerpoint/2010/main" val="782055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98A454A3-84A5-4AC9-A9A8-AA54D6DF0FC9}" type="slidenum">
              <a:rPr lang="en-US"/>
              <a:pPr/>
              <a:t>‹#›</a:t>
            </a:fld>
            <a:endParaRPr lang="en-US"/>
          </a:p>
        </p:txBody>
      </p:sp>
    </p:spTree>
    <p:extLst>
      <p:ext uri="{BB962C8B-B14F-4D97-AF65-F5344CB8AC3E}">
        <p14:creationId xmlns:p14="http://schemas.microsoft.com/office/powerpoint/2010/main" val="691692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902" y="4406904"/>
            <a:ext cx="7772043"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902" y="2906722"/>
            <a:ext cx="777204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50DFC879-1AE8-43EC-BAFB-0A2BB08FA4C2}" type="slidenum">
              <a:rPr lang="en-US"/>
              <a:pPr/>
              <a:t>‹#›</a:t>
            </a:fld>
            <a:endParaRPr lang="en-US"/>
          </a:p>
        </p:txBody>
      </p:sp>
    </p:spTree>
    <p:extLst>
      <p:ext uri="{BB962C8B-B14F-4D97-AF65-F5344CB8AC3E}">
        <p14:creationId xmlns:p14="http://schemas.microsoft.com/office/powerpoint/2010/main" val="368779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326" y="1604963"/>
            <a:ext cx="4056325" cy="39735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7982" y="1604963"/>
            <a:ext cx="4056325" cy="39735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234C55F6-595D-479A-AE0F-4B7FCCDD9F13}" type="slidenum">
              <a:rPr lang="en-US"/>
              <a:pPr/>
              <a:t>‹#›</a:t>
            </a:fld>
            <a:endParaRPr lang="en-US"/>
          </a:p>
        </p:txBody>
      </p:sp>
    </p:spTree>
    <p:extLst>
      <p:ext uri="{BB962C8B-B14F-4D97-AF65-F5344CB8AC3E}">
        <p14:creationId xmlns:p14="http://schemas.microsoft.com/office/powerpoint/2010/main" val="1889771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332" y="274637"/>
            <a:ext cx="8229361" cy="1143001"/>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319" y="1535114"/>
            <a:ext cx="40396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319" y="2174875"/>
            <a:ext cx="40396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4662" y="1535114"/>
            <a:ext cx="4042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4662" y="2174875"/>
            <a:ext cx="4042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endParaRPr lang="en-US"/>
          </a:p>
        </p:txBody>
      </p:sp>
      <p:sp>
        <p:nvSpPr>
          <p:cNvPr id="8" name="頁尾版面配置區 7"/>
          <p:cNvSpPr>
            <a:spLocks noGrp="1"/>
          </p:cNvSpPr>
          <p:nvPr>
            <p:ph type="ftr" idx="11"/>
          </p:nvPr>
        </p:nvSpPr>
        <p:spPr/>
        <p:txBody>
          <a:bodyPr/>
          <a:lstStyle>
            <a:lvl1pPr>
              <a:defRPr/>
            </a:lvl1pPr>
          </a:lstStyle>
          <a:p>
            <a:endParaRPr lang="en-US"/>
          </a:p>
        </p:txBody>
      </p:sp>
      <p:sp>
        <p:nvSpPr>
          <p:cNvPr id="9" name="投影片編號版面配置區 8"/>
          <p:cNvSpPr>
            <a:spLocks noGrp="1"/>
          </p:cNvSpPr>
          <p:nvPr>
            <p:ph type="sldNum" idx="12"/>
          </p:nvPr>
        </p:nvSpPr>
        <p:spPr/>
        <p:txBody>
          <a:bodyPr/>
          <a:lstStyle>
            <a:lvl1pPr>
              <a:defRPr/>
            </a:lvl1pPr>
          </a:lstStyle>
          <a:p>
            <a:fld id="{67D0A7ED-1423-4515-B34E-B2ADBBB80569}" type="slidenum">
              <a:rPr lang="en-US"/>
              <a:pPr/>
              <a:t>‹#›</a:t>
            </a:fld>
            <a:endParaRPr lang="en-US"/>
          </a:p>
        </p:txBody>
      </p:sp>
    </p:spTree>
    <p:extLst>
      <p:ext uri="{BB962C8B-B14F-4D97-AF65-F5344CB8AC3E}">
        <p14:creationId xmlns:p14="http://schemas.microsoft.com/office/powerpoint/2010/main" val="27529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11" y="1600645"/>
            <a:ext cx="4016375"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5987" y="1600645"/>
            <a:ext cx="4016375"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6" name="投影片編號版面配置區 5"/>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980459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endParaRPr lang="en-US"/>
          </a:p>
        </p:txBody>
      </p:sp>
      <p:sp>
        <p:nvSpPr>
          <p:cNvPr id="4" name="頁尾版面配置區 3"/>
          <p:cNvSpPr>
            <a:spLocks noGrp="1"/>
          </p:cNvSpPr>
          <p:nvPr>
            <p:ph type="ftr" idx="11"/>
          </p:nvPr>
        </p:nvSpPr>
        <p:spPr/>
        <p:txBody>
          <a:bodyPr/>
          <a:lstStyle>
            <a:lvl1pPr>
              <a:defRPr/>
            </a:lvl1pPr>
          </a:lstStyle>
          <a:p>
            <a:endParaRPr lang="en-US"/>
          </a:p>
        </p:txBody>
      </p:sp>
      <p:sp>
        <p:nvSpPr>
          <p:cNvPr id="5" name="投影片編號版面配置區 4"/>
          <p:cNvSpPr>
            <a:spLocks noGrp="1"/>
          </p:cNvSpPr>
          <p:nvPr>
            <p:ph type="sldNum" idx="12"/>
          </p:nvPr>
        </p:nvSpPr>
        <p:spPr/>
        <p:txBody>
          <a:bodyPr/>
          <a:lstStyle>
            <a:lvl1pPr>
              <a:defRPr/>
            </a:lvl1pPr>
          </a:lstStyle>
          <a:p>
            <a:fld id="{5B518CBA-11D7-4703-92DA-2EFC05A51430}" type="slidenum">
              <a:rPr lang="en-US"/>
              <a:pPr/>
              <a:t>‹#›</a:t>
            </a:fld>
            <a:endParaRPr lang="en-US"/>
          </a:p>
        </p:txBody>
      </p:sp>
    </p:spTree>
    <p:extLst>
      <p:ext uri="{BB962C8B-B14F-4D97-AF65-F5344CB8AC3E}">
        <p14:creationId xmlns:p14="http://schemas.microsoft.com/office/powerpoint/2010/main" val="2006796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頁尾版面配置區 2"/>
          <p:cNvSpPr>
            <a:spLocks noGrp="1"/>
          </p:cNvSpPr>
          <p:nvPr>
            <p:ph type="ftr" idx="11"/>
          </p:nvPr>
        </p:nvSpPr>
        <p:spPr/>
        <p:txBody>
          <a:bodyPr/>
          <a:lstStyle>
            <a:lvl1pPr>
              <a:defRPr/>
            </a:lvl1pPr>
          </a:lstStyle>
          <a:p>
            <a:endParaRPr lang="en-US"/>
          </a:p>
        </p:txBody>
      </p:sp>
      <p:sp>
        <p:nvSpPr>
          <p:cNvPr id="4" name="投影片編號版面配置區 3"/>
          <p:cNvSpPr>
            <a:spLocks noGrp="1"/>
          </p:cNvSpPr>
          <p:nvPr>
            <p:ph type="sldNum" idx="12"/>
          </p:nvPr>
        </p:nvSpPr>
        <p:spPr/>
        <p:txBody>
          <a:bodyPr/>
          <a:lstStyle>
            <a:lvl1pPr>
              <a:defRPr/>
            </a:lvl1pPr>
          </a:lstStyle>
          <a:p>
            <a:fld id="{8CDF9A34-764F-44C2-A230-C465F6AEDB95}" type="slidenum">
              <a:rPr lang="en-US"/>
              <a:pPr/>
              <a:t>‹#›</a:t>
            </a:fld>
            <a:endParaRPr lang="en-US"/>
          </a:p>
        </p:txBody>
      </p:sp>
    </p:spTree>
    <p:extLst>
      <p:ext uri="{BB962C8B-B14F-4D97-AF65-F5344CB8AC3E}">
        <p14:creationId xmlns:p14="http://schemas.microsoft.com/office/powerpoint/2010/main" val="3067594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329" y="273051"/>
            <a:ext cx="300830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194" y="273052"/>
            <a:ext cx="51114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329" y="1435102"/>
            <a:ext cx="300830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1581981E-58A8-4676-8EBE-3E457F1FF2DC}" type="slidenum">
              <a:rPr lang="en-US"/>
              <a:pPr/>
              <a:t>‹#›</a:t>
            </a:fld>
            <a:endParaRPr lang="en-US"/>
          </a:p>
        </p:txBody>
      </p:sp>
    </p:spTree>
    <p:extLst>
      <p:ext uri="{BB962C8B-B14F-4D97-AF65-F5344CB8AC3E}">
        <p14:creationId xmlns:p14="http://schemas.microsoft.com/office/powerpoint/2010/main" val="2182147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366" y="4800603"/>
            <a:ext cx="5486637"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366" y="612775"/>
            <a:ext cx="54866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366" y="5367338"/>
            <a:ext cx="54866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ACC335BA-3364-4663-BE93-61699E9A2261}" type="slidenum">
              <a:rPr lang="en-US"/>
              <a:pPr/>
              <a:t>‹#›</a:t>
            </a:fld>
            <a:endParaRPr lang="en-US"/>
          </a:p>
        </p:txBody>
      </p:sp>
    </p:spTree>
    <p:extLst>
      <p:ext uri="{BB962C8B-B14F-4D97-AF65-F5344CB8AC3E}">
        <p14:creationId xmlns:p14="http://schemas.microsoft.com/office/powerpoint/2010/main" val="2665545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8FF4E3EC-1ABC-49D0-8E36-5CA1DC107B7F}" type="slidenum">
              <a:rPr lang="en-US"/>
              <a:pPr/>
              <a:t>‹#›</a:t>
            </a:fld>
            <a:endParaRPr lang="en-US"/>
          </a:p>
        </p:txBody>
      </p:sp>
    </p:spTree>
    <p:extLst>
      <p:ext uri="{BB962C8B-B14F-4D97-AF65-F5344CB8AC3E}">
        <p14:creationId xmlns:p14="http://schemas.microsoft.com/office/powerpoint/2010/main" val="1595446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7555" y="273052"/>
            <a:ext cx="2056744" cy="53054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332" y="273052"/>
            <a:ext cx="6055905" cy="53054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F2437176-E63A-4966-BDA2-943EAB8ED0A8}" type="slidenum">
              <a:rPr lang="en-US"/>
              <a:pPr/>
              <a:t>‹#›</a:t>
            </a:fld>
            <a:endParaRPr lang="en-US"/>
          </a:p>
        </p:txBody>
      </p:sp>
    </p:spTree>
    <p:extLst>
      <p:ext uri="{BB962C8B-B14F-4D97-AF65-F5344CB8AC3E}">
        <p14:creationId xmlns:p14="http://schemas.microsoft.com/office/powerpoint/2010/main" val="2204390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987" y="2130432"/>
            <a:ext cx="7772043" cy="1470025"/>
          </a:xfrm>
        </p:spPr>
        <p:txBody>
          <a:bodyPr/>
          <a:lstStyle/>
          <a:p>
            <a:r>
              <a:rPr lang="zh-TW" altLang="en-US"/>
              <a:t>按一下以編輯母片標題樣式</a:t>
            </a:r>
          </a:p>
        </p:txBody>
      </p:sp>
      <p:sp>
        <p:nvSpPr>
          <p:cNvPr id="3" name="副標題 2"/>
          <p:cNvSpPr>
            <a:spLocks noGrp="1"/>
          </p:cNvSpPr>
          <p:nvPr>
            <p:ph type="subTitle" idx="1"/>
          </p:nvPr>
        </p:nvSpPr>
        <p:spPr>
          <a:xfrm>
            <a:off x="1371966" y="3886203"/>
            <a:ext cx="6400085"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64C4E2D6-6DA6-41AB-AF54-DD410B4C912A}" type="slidenum">
              <a:rPr lang="en-US" smtClean="0"/>
              <a:pPr/>
              <a:t>‹#›</a:t>
            </a:fld>
            <a:endParaRPr lang="en-US"/>
          </a:p>
        </p:txBody>
      </p:sp>
    </p:spTree>
    <p:extLst>
      <p:ext uri="{BB962C8B-B14F-4D97-AF65-F5344CB8AC3E}">
        <p14:creationId xmlns:p14="http://schemas.microsoft.com/office/powerpoint/2010/main" val="2865985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98A454A3-84A5-4AC9-A9A8-AA54D6DF0FC9}" type="slidenum">
              <a:rPr lang="en-US" smtClean="0"/>
              <a:pPr/>
              <a:t>‹#›</a:t>
            </a:fld>
            <a:endParaRPr lang="en-US"/>
          </a:p>
        </p:txBody>
      </p:sp>
    </p:spTree>
    <p:extLst>
      <p:ext uri="{BB962C8B-B14F-4D97-AF65-F5344CB8AC3E}">
        <p14:creationId xmlns:p14="http://schemas.microsoft.com/office/powerpoint/2010/main" val="1549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902" y="4406904"/>
            <a:ext cx="7772043"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902" y="2906720"/>
            <a:ext cx="777204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50DFC879-1AE8-43EC-BAFB-0A2BB08FA4C2}" type="slidenum">
              <a:rPr lang="en-US" smtClean="0"/>
              <a:pPr/>
              <a:t>‹#›</a:t>
            </a:fld>
            <a:endParaRPr lang="en-US"/>
          </a:p>
        </p:txBody>
      </p:sp>
    </p:spTree>
    <p:extLst>
      <p:ext uri="{BB962C8B-B14F-4D97-AF65-F5344CB8AC3E}">
        <p14:creationId xmlns:p14="http://schemas.microsoft.com/office/powerpoint/2010/main" val="147073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326" y="1604963"/>
            <a:ext cx="4056325" cy="39735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7982" y="1604963"/>
            <a:ext cx="4056325" cy="39735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234C55F6-595D-479A-AE0F-4B7FCCDD9F13}" type="slidenum">
              <a:rPr lang="en-US" smtClean="0"/>
              <a:pPr/>
              <a:t>‹#›</a:t>
            </a:fld>
            <a:endParaRPr lang="en-US"/>
          </a:p>
        </p:txBody>
      </p:sp>
    </p:spTree>
    <p:extLst>
      <p:ext uri="{BB962C8B-B14F-4D97-AF65-F5344CB8AC3E}">
        <p14:creationId xmlns:p14="http://schemas.microsoft.com/office/powerpoint/2010/main" val="204982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96"/>
            <a:ext cx="8229600" cy="11433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3" y="1535861"/>
            <a:ext cx="4040188"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3" y="2174216"/>
            <a:ext cx="4040188"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3" y="1535861"/>
            <a:ext cx="4041775"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3" y="2174216"/>
            <a:ext cx="4041775"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8" name="投影片編號版面配置區 7"/>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155885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330" y="274637"/>
            <a:ext cx="8229361" cy="1143001"/>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319" y="1535114"/>
            <a:ext cx="40396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319" y="2174875"/>
            <a:ext cx="40396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4658" y="1535114"/>
            <a:ext cx="4042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4658" y="2174875"/>
            <a:ext cx="4042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endParaRPr lang="en-US"/>
          </a:p>
        </p:txBody>
      </p:sp>
      <p:sp>
        <p:nvSpPr>
          <p:cNvPr id="8" name="頁尾版面配置區 7"/>
          <p:cNvSpPr>
            <a:spLocks noGrp="1"/>
          </p:cNvSpPr>
          <p:nvPr>
            <p:ph type="ftr" idx="11"/>
          </p:nvPr>
        </p:nvSpPr>
        <p:spPr/>
        <p:txBody>
          <a:bodyPr/>
          <a:lstStyle>
            <a:lvl1pPr>
              <a:defRPr/>
            </a:lvl1pPr>
          </a:lstStyle>
          <a:p>
            <a:endParaRPr lang="en-US"/>
          </a:p>
        </p:txBody>
      </p:sp>
      <p:sp>
        <p:nvSpPr>
          <p:cNvPr id="9" name="投影片編號版面配置區 8"/>
          <p:cNvSpPr>
            <a:spLocks noGrp="1"/>
          </p:cNvSpPr>
          <p:nvPr>
            <p:ph type="sldNum" idx="12"/>
          </p:nvPr>
        </p:nvSpPr>
        <p:spPr/>
        <p:txBody>
          <a:bodyPr/>
          <a:lstStyle>
            <a:lvl1pPr>
              <a:defRPr/>
            </a:lvl1pPr>
          </a:lstStyle>
          <a:p>
            <a:fld id="{67D0A7ED-1423-4515-B34E-B2ADBBB80569}" type="slidenum">
              <a:rPr lang="en-US" smtClean="0"/>
              <a:pPr/>
              <a:t>‹#›</a:t>
            </a:fld>
            <a:endParaRPr lang="en-US"/>
          </a:p>
        </p:txBody>
      </p:sp>
    </p:spTree>
    <p:extLst>
      <p:ext uri="{BB962C8B-B14F-4D97-AF65-F5344CB8AC3E}">
        <p14:creationId xmlns:p14="http://schemas.microsoft.com/office/powerpoint/2010/main" val="3645546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endParaRPr lang="en-US"/>
          </a:p>
        </p:txBody>
      </p:sp>
      <p:sp>
        <p:nvSpPr>
          <p:cNvPr id="4" name="頁尾版面配置區 3"/>
          <p:cNvSpPr>
            <a:spLocks noGrp="1"/>
          </p:cNvSpPr>
          <p:nvPr>
            <p:ph type="ftr" idx="11"/>
          </p:nvPr>
        </p:nvSpPr>
        <p:spPr/>
        <p:txBody>
          <a:bodyPr/>
          <a:lstStyle>
            <a:lvl1pPr>
              <a:defRPr/>
            </a:lvl1pPr>
          </a:lstStyle>
          <a:p>
            <a:endParaRPr lang="en-US"/>
          </a:p>
        </p:txBody>
      </p:sp>
      <p:sp>
        <p:nvSpPr>
          <p:cNvPr id="5" name="投影片編號版面配置區 4"/>
          <p:cNvSpPr>
            <a:spLocks noGrp="1"/>
          </p:cNvSpPr>
          <p:nvPr>
            <p:ph type="sldNum" idx="12"/>
          </p:nvPr>
        </p:nvSpPr>
        <p:spPr/>
        <p:txBody>
          <a:bodyPr/>
          <a:lstStyle>
            <a:lvl1pPr>
              <a:defRPr/>
            </a:lvl1pPr>
          </a:lstStyle>
          <a:p>
            <a:fld id="{5B518CBA-11D7-4703-92DA-2EFC05A51430}" type="slidenum">
              <a:rPr lang="en-US" smtClean="0"/>
              <a:pPr/>
              <a:t>‹#›</a:t>
            </a:fld>
            <a:endParaRPr lang="en-US"/>
          </a:p>
        </p:txBody>
      </p:sp>
    </p:spTree>
    <p:extLst>
      <p:ext uri="{BB962C8B-B14F-4D97-AF65-F5344CB8AC3E}">
        <p14:creationId xmlns:p14="http://schemas.microsoft.com/office/powerpoint/2010/main" val="2876733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頁尾版面配置區 2"/>
          <p:cNvSpPr>
            <a:spLocks noGrp="1"/>
          </p:cNvSpPr>
          <p:nvPr>
            <p:ph type="ftr" idx="11"/>
          </p:nvPr>
        </p:nvSpPr>
        <p:spPr/>
        <p:txBody>
          <a:bodyPr/>
          <a:lstStyle>
            <a:lvl1pPr>
              <a:defRPr/>
            </a:lvl1pPr>
          </a:lstStyle>
          <a:p>
            <a:endParaRPr lang="en-US"/>
          </a:p>
        </p:txBody>
      </p:sp>
      <p:sp>
        <p:nvSpPr>
          <p:cNvPr id="4" name="投影片編號版面配置區 3"/>
          <p:cNvSpPr>
            <a:spLocks noGrp="1"/>
          </p:cNvSpPr>
          <p:nvPr>
            <p:ph type="sldNum" idx="12"/>
          </p:nvPr>
        </p:nvSpPr>
        <p:spPr/>
        <p:txBody>
          <a:bodyPr/>
          <a:lstStyle>
            <a:lvl1pPr>
              <a:defRPr/>
            </a:lvl1pPr>
          </a:lstStyle>
          <a:p>
            <a:fld id="{8CDF9A34-764F-44C2-A230-C465F6AEDB95}" type="slidenum">
              <a:rPr lang="en-US" smtClean="0"/>
              <a:pPr/>
              <a:t>‹#›</a:t>
            </a:fld>
            <a:endParaRPr lang="en-US"/>
          </a:p>
        </p:txBody>
      </p:sp>
    </p:spTree>
    <p:extLst>
      <p:ext uri="{BB962C8B-B14F-4D97-AF65-F5344CB8AC3E}">
        <p14:creationId xmlns:p14="http://schemas.microsoft.com/office/powerpoint/2010/main" val="3862564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328" y="273051"/>
            <a:ext cx="300830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194" y="273052"/>
            <a:ext cx="51114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328" y="1435102"/>
            <a:ext cx="300830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1581981E-58A8-4676-8EBE-3E457F1FF2DC}" type="slidenum">
              <a:rPr lang="en-US" smtClean="0"/>
              <a:pPr/>
              <a:t>‹#›</a:t>
            </a:fld>
            <a:endParaRPr lang="en-US"/>
          </a:p>
        </p:txBody>
      </p:sp>
    </p:spTree>
    <p:extLst>
      <p:ext uri="{BB962C8B-B14F-4D97-AF65-F5344CB8AC3E}">
        <p14:creationId xmlns:p14="http://schemas.microsoft.com/office/powerpoint/2010/main" val="3854868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366" y="4800603"/>
            <a:ext cx="5486637"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366" y="612775"/>
            <a:ext cx="54866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366" y="5367338"/>
            <a:ext cx="54866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ACC335BA-3364-4663-BE93-61699E9A2261}" type="slidenum">
              <a:rPr lang="en-US" smtClean="0"/>
              <a:pPr/>
              <a:t>‹#›</a:t>
            </a:fld>
            <a:endParaRPr lang="en-US"/>
          </a:p>
        </p:txBody>
      </p:sp>
    </p:spTree>
    <p:extLst>
      <p:ext uri="{BB962C8B-B14F-4D97-AF65-F5344CB8AC3E}">
        <p14:creationId xmlns:p14="http://schemas.microsoft.com/office/powerpoint/2010/main" val="2279471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8FF4E3EC-1ABC-49D0-8E36-5CA1DC107B7F}" type="slidenum">
              <a:rPr lang="en-US" smtClean="0"/>
              <a:pPr/>
              <a:t>‹#›</a:t>
            </a:fld>
            <a:endParaRPr lang="en-US"/>
          </a:p>
        </p:txBody>
      </p:sp>
    </p:spTree>
    <p:extLst>
      <p:ext uri="{BB962C8B-B14F-4D97-AF65-F5344CB8AC3E}">
        <p14:creationId xmlns:p14="http://schemas.microsoft.com/office/powerpoint/2010/main" val="3637526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7555" y="273052"/>
            <a:ext cx="2056744" cy="53054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325" y="273052"/>
            <a:ext cx="6055905" cy="53054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F2437176-E63A-4966-BDA2-943EAB8ED0A8}" type="slidenum">
              <a:rPr lang="en-US" smtClean="0"/>
              <a:pPr/>
              <a:t>‹#›</a:t>
            </a:fld>
            <a:endParaRPr lang="en-US"/>
          </a:p>
        </p:txBody>
      </p:sp>
    </p:spTree>
    <p:extLst>
      <p:ext uri="{BB962C8B-B14F-4D97-AF65-F5344CB8AC3E}">
        <p14:creationId xmlns:p14="http://schemas.microsoft.com/office/powerpoint/2010/main" val="2116534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319" y="273056"/>
            <a:ext cx="8226980" cy="1141413"/>
          </a:xfrm>
        </p:spPr>
        <p:txBody>
          <a:bodyPr/>
          <a:lstStyle/>
          <a:p>
            <a:r>
              <a:rPr lang="zh-TW" altLang="en-US"/>
              <a:t>按一下以編輯母片標題樣式</a:t>
            </a:r>
          </a:p>
        </p:txBody>
      </p:sp>
      <p:sp>
        <p:nvSpPr>
          <p:cNvPr id="3" name="日期版面配置區 2"/>
          <p:cNvSpPr>
            <a:spLocks noGrp="1"/>
          </p:cNvSpPr>
          <p:nvPr>
            <p:ph type="dt" idx="10"/>
          </p:nvPr>
        </p:nvSpPr>
        <p:spPr>
          <a:xfrm>
            <a:off x="457330" y="6246815"/>
            <a:ext cx="2128201" cy="469900"/>
          </a:xfrm>
        </p:spPr>
        <p:txBody>
          <a:bodyPr/>
          <a:lstStyle>
            <a:lvl1pPr>
              <a:defRPr/>
            </a:lvl1pPr>
          </a:lstStyle>
          <a:p>
            <a:endParaRPr lang="en-US"/>
          </a:p>
        </p:txBody>
      </p:sp>
      <p:sp>
        <p:nvSpPr>
          <p:cNvPr id="4" name="頁尾版面配置區 3"/>
          <p:cNvSpPr>
            <a:spLocks noGrp="1"/>
          </p:cNvSpPr>
          <p:nvPr>
            <p:ph type="ftr" idx="11"/>
          </p:nvPr>
        </p:nvSpPr>
        <p:spPr>
          <a:xfrm>
            <a:off x="3127402" y="6246815"/>
            <a:ext cx="2896355" cy="469900"/>
          </a:xfrm>
        </p:spPr>
        <p:txBody>
          <a:bodyPr/>
          <a:lstStyle>
            <a:lvl1pPr>
              <a:defRPr/>
            </a:lvl1pPr>
          </a:lstStyle>
          <a:p>
            <a:endParaRPr lang="en-US"/>
          </a:p>
        </p:txBody>
      </p:sp>
      <p:sp>
        <p:nvSpPr>
          <p:cNvPr id="5" name="投影片編號版面配置區 4"/>
          <p:cNvSpPr>
            <a:spLocks noGrp="1"/>
          </p:cNvSpPr>
          <p:nvPr>
            <p:ph type="sldNum" idx="12"/>
          </p:nvPr>
        </p:nvSpPr>
        <p:spPr>
          <a:xfrm>
            <a:off x="6556108" y="6246815"/>
            <a:ext cx="2128201" cy="469900"/>
          </a:xfrm>
        </p:spPr>
        <p:txBody>
          <a:bodyPr/>
          <a:lstStyle>
            <a:lvl1pPr>
              <a:defRPr/>
            </a:lvl1pPr>
          </a:lstStyle>
          <a:p>
            <a:fld id="{94841A27-562C-4311-8C0B-F864CE5D04A3}" type="slidenum">
              <a:rPr lang="en-US" smtClean="0"/>
              <a:pPr/>
              <a:t>‹#›</a:t>
            </a:fld>
            <a:endParaRPr lang="en-US"/>
          </a:p>
        </p:txBody>
      </p:sp>
    </p:spTree>
    <p:extLst>
      <p:ext uri="{BB962C8B-B14F-4D97-AF65-F5344CB8AC3E}">
        <p14:creationId xmlns:p14="http://schemas.microsoft.com/office/powerpoint/2010/main" val="2466838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383"/>
            <a:ext cx="7772400" cy="1469164"/>
          </a:xfrm>
        </p:spPr>
        <p:txBody>
          <a:bodyPr/>
          <a:lstStyle/>
          <a:p>
            <a:r>
              <a:rPr lang="zh-TW" altLang="en-US"/>
              <a:t>按一下以編輯母片標題樣式</a:t>
            </a:r>
          </a:p>
        </p:txBody>
      </p:sp>
      <p:sp>
        <p:nvSpPr>
          <p:cNvPr id="3" name="副標題 2"/>
          <p:cNvSpPr>
            <a:spLocks noGrp="1"/>
          </p:cNvSpPr>
          <p:nvPr>
            <p:ph type="subTitle" idx="1"/>
          </p:nvPr>
        </p:nvSpPr>
        <p:spPr>
          <a:xfrm>
            <a:off x="1371600" y="3885374"/>
            <a:ext cx="6400800" cy="1753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64C4E2D6-6DA6-41AB-AF54-DD410B4C912A}" type="slidenum">
              <a:rPr lang="en-US" smtClean="0"/>
              <a:pPr/>
              <a:t>‹#›</a:t>
            </a:fld>
            <a:endParaRPr lang="en-US"/>
          </a:p>
        </p:txBody>
      </p:sp>
    </p:spTree>
    <p:extLst>
      <p:ext uri="{BB962C8B-B14F-4D97-AF65-F5344CB8AC3E}">
        <p14:creationId xmlns:p14="http://schemas.microsoft.com/office/powerpoint/2010/main" val="3352416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98A454A3-84A5-4AC9-A9A8-AA54D6DF0FC9}" type="slidenum">
              <a:rPr lang="en-US" smtClean="0"/>
              <a:pPr/>
              <a:t>‹#›</a:t>
            </a:fld>
            <a:endParaRPr lang="en-US"/>
          </a:p>
        </p:txBody>
      </p:sp>
    </p:spTree>
    <p:extLst>
      <p:ext uri="{BB962C8B-B14F-4D97-AF65-F5344CB8AC3E}">
        <p14:creationId xmlns:p14="http://schemas.microsoft.com/office/powerpoint/2010/main" val="123502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4" name="投影片編號版面配置區 3"/>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715774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490"/>
            <a:ext cx="7772400" cy="136054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5935"/>
            <a:ext cx="7772400" cy="150155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50DFC879-1AE8-43EC-BAFB-0A2BB08FA4C2}" type="slidenum">
              <a:rPr lang="en-US" smtClean="0"/>
              <a:pPr/>
              <a:t>‹#›</a:t>
            </a:fld>
            <a:endParaRPr lang="en-US"/>
          </a:p>
        </p:txBody>
      </p:sp>
    </p:spTree>
    <p:extLst>
      <p:ext uri="{BB962C8B-B14F-4D97-AF65-F5344CB8AC3E}">
        <p14:creationId xmlns:p14="http://schemas.microsoft.com/office/powerpoint/2010/main" val="2533359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1" y="1600645"/>
            <a:ext cx="4016375"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5978" y="1600645"/>
            <a:ext cx="4016375"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234C55F6-595D-479A-AE0F-4B7FCCDD9F13}" type="slidenum">
              <a:rPr lang="en-US" smtClean="0"/>
              <a:pPr/>
              <a:t>‹#›</a:t>
            </a:fld>
            <a:endParaRPr lang="en-US"/>
          </a:p>
        </p:txBody>
      </p:sp>
    </p:spTree>
    <p:extLst>
      <p:ext uri="{BB962C8B-B14F-4D97-AF65-F5344CB8AC3E}">
        <p14:creationId xmlns:p14="http://schemas.microsoft.com/office/powerpoint/2010/main" val="1980459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96"/>
            <a:ext cx="8229600" cy="11433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859"/>
            <a:ext cx="4040188"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213"/>
            <a:ext cx="4040188"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0" y="1535859"/>
            <a:ext cx="4041775"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0" y="2174213"/>
            <a:ext cx="4041775"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endParaRPr lang="en-US"/>
          </a:p>
        </p:txBody>
      </p:sp>
      <p:sp>
        <p:nvSpPr>
          <p:cNvPr id="8" name="投影片編號版面配置區 7"/>
          <p:cNvSpPr>
            <a:spLocks noGrp="1"/>
          </p:cNvSpPr>
          <p:nvPr>
            <p:ph type="sldNum" idx="11"/>
          </p:nvPr>
        </p:nvSpPr>
        <p:spPr/>
        <p:txBody>
          <a:bodyPr/>
          <a:lstStyle>
            <a:lvl1pPr>
              <a:defRPr/>
            </a:lvl1pPr>
          </a:lstStyle>
          <a:p>
            <a:fld id="{67D0A7ED-1423-4515-B34E-B2ADBBB80569}" type="slidenum">
              <a:rPr lang="en-US" smtClean="0"/>
              <a:pPr/>
              <a:t>‹#›</a:t>
            </a:fld>
            <a:endParaRPr lang="en-US"/>
          </a:p>
        </p:txBody>
      </p:sp>
    </p:spTree>
    <p:extLst>
      <p:ext uri="{BB962C8B-B14F-4D97-AF65-F5344CB8AC3E}">
        <p14:creationId xmlns:p14="http://schemas.microsoft.com/office/powerpoint/2010/main" val="3155885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endParaRPr lang="en-US"/>
          </a:p>
        </p:txBody>
      </p:sp>
      <p:sp>
        <p:nvSpPr>
          <p:cNvPr id="4" name="投影片編號版面配置區 3"/>
          <p:cNvSpPr>
            <a:spLocks noGrp="1"/>
          </p:cNvSpPr>
          <p:nvPr>
            <p:ph type="sldNum" idx="11"/>
          </p:nvPr>
        </p:nvSpPr>
        <p:spPr/>
        <p:txBody>
          <a:bodyPr/>
          <a:lstStyle>
            <a:lvl1pPr>
              <a:defRPr/>
            </a:lvl1pPr>
          </a:lstStyle>
          <a:p>
            <a:fld id="{5B518CBA-11D7-4703-92DA-2EFC05A51430}" type="slidenum">
              <a:rPr lang="en-US" smtClean="0"/>
              <a:pPr/>
              <a:t>‹#›</a:t>
            </a:fld>
            <a:endParaRPr lang="en-US"/>
          </a:p>
        </p:txBody>
      </p:sp>
    </p:spTree>
    <p:extLst>
      <p:ext uri="{BB962C8B-B14F-4D97-AF65-F5344CB8AC3E}">
        <p14:creationId xmlns:p14="http://schemas.microsoft.com/office/powerpoint/2010/main" val="2715774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投影片編號版面配置區 2"/>
          <p:cNvSpPr>
            <a:spLocks noGrp="1"/>
          </p:cNvSpPr>
          <p:nvPr>
            <p:ph type="sldNum" idx="11"/>
          </p:nvPr>
        </p:nvSpPr>
        <p:spPr/>
        <p:txBody>
          <a:bodyPr/>
          <a:lstStyle>
            <a:lvl1pPr>
              <a:defRPr/>
            </a:lvl1pPr>
          </a:lstStyle>
          <a:p>
            <a:fld id="{8CDF9A34-764F-44C2-A230-C465F6AEDB95}" type="slidenum">
              <a:rPr lang="en-US" smtClean="0"/>
              <a:pPr/>
              <a:t>‹#›</a:t>
            </a:fld>
            <a:endParaRPr lang="en-US"/>
          </a:p>
        </p:txBody>
      </p:sp>
    </p:spTree>
    <p:extLst>
      <p:ext uri="{BB962C8B-B14F-4D97-AF65-F5344CB8AC3E}">
        <p14:creationId xmlns:p14="http://schemas.microsoft.com/office/powerpoint/2010/main" val="1347449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5" y="272494"/>
            <a:ext cx="3008313" cy="116237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2491"/>
            <a:ext cx="5111750" cy="5853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5" y="1434867"/>
            <a:ext cx="3008313" cy="469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1581981E-58A8-4676-8EBE-3E457F1FF2DC}" type="slidenum">
              <a:rPr lang="en-US" smtClean="0"/>
              <a:pPr/>
              <a:t>‹#›</a:t>
            </a:fld>
            <a:endParaRPr lang="en-US"/>
          </a:p>
        </p:txBody>
      </p:sp>
    </p:spTree>
    <p:extLst>
      <p:ext uri="{BB962C8B-B14F-4D97-AF65-F5344CB8AC3E}">
        <p14:creationId xmlns:p14="http://schemas.microsoft.com/office/powerpoint/2010/main" val="1600118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030"/>
            <a:ext cx="5486400" cy="56784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3582"/>
            <a:ext cx="5486400" cy="4114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879"/>
            <a:ext cx="5486400" cy="8041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ACC335BA-3364-4663-BE93-61699E9A2261}" type="slidenum">
              <a:rPr lang="en-US" smtClean="0"/>
              <a:pPr/>
              <a:t>‹#›</a:t>
            </a:fld>
            <a:endParaRPr lang="en-US"/>
          </a:p>
        </p:txBody>
      </p:sp>
    </p:spTree>
    <p:extLst>
      <p:ext uri="{BB962C8B-B14F-4D97-AF65-F5344CB8AC3E}">
        <p14:creationId xmlns:p14="http://schemas.microsoft.com/office/powerpoint/2010/main" val="3658587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8FF4E3EC-1ABC-49D0-8E36-5CA1DC107B7F}" type="slidenum">
              <a:rPr lang="en-US" smtClean="0"/>
              <a:pPr/>
              <a:t>‹#›</a:t>
            </a:fld>
            <a:endParaRPr lang="en-US"/>
          </a:p>
        </p:txBody>
      </p:sp>
    </p:spTree>
    <p:extLst>
      <p:ext uri="{BB962C8B-B14F-4D97-AF65-F5344CB8AC3E}">
        <p14:creationId xmlns:p14="http://schemas.microsoft.com/office/powerpoint/2010/main" val="2262882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05593" y="188649"/>
            <a:ext cx="2047875" cy="593572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88649"/>
            <a:ext cx="5995988" cy="593572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F2437176-E63A-4966-BDA2-943EAB8ED0A8}" type="slidenum">
              <a:rPr lang="en-US" smtClean="0"/>
              <a:pPr/>
              <a:t>‹#›</a:t>
            </a:fld>
            <a:endParaRPr lang="en-US"/>
          </a:p>
        </p:txBody>
      </p:sp>
    </p:spTree>
    <p:extLst>
      <p:ext uri="{BB962C8B-B14F-4D97-AF65-F5344CB8AC3E}">
        <p14:creationId xmlns:p14="http://schemas.microsoft.com/office/powerpoint/2010/main" val="399483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382"/>
            <a:ext cx="7772400" cy="1469164"/>
          </a:xfrm>
        </p:spPr>
        <p:txBody>
          <a:bodyPr/>
          <a:lstStyle/>
          <a:p>
            <a:r>
              <a:rPr lang="zh-TW" altLang="en-US"/>
              <a:t>按一下以編輯母片標題樣式</a:t>
            </a:r>
          </a:p>
        </p:txBody>
      </p:sp>
      <p:sp>
        <p:nvSpPr>
          <p:cNvPr id="3" name="副標題 2"/>
          <p:cNvSpPr>
            <a:spLocks noGrp="1"/>
          </p:cNvSpPr>
          <p:nvPr>
            <p:ph type="subTitle" idx="1"/>
          </p:nvPr>
        </p:nvSpPr>
        <p:spPr>
          <a:xfrm>
            <a:off x="1371600" y="3885374"/>
            <a:ext cx="6400800" cy="1753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a:xfrm>
            <a:off x="8571564" y="5949280"/>
            <a:ext cx="432000" cy="440178"/>
          </a:xfrm>
        </p:spPr>
        <p:txBody>
          <a:bodyPr/>
          <a:lstStyle>
            <a:lvl1pPr>
              <a:defRPr/>
            </a:lvl1pPr>
          </a:lstStyle>
          <a:p>
            <a:fld id="{64C4E2D6-6DA6-41AB-AF54-DD410B4C912A}" type="slidenum">
              <a:rPr lang="en-US" smtClean="0"/>
              <a:pPr/>
              <a:t>‹#›</a:t>
            </a:fld>
            <a:endParaRPr lang="en-US"/>
          </a:p>
        </p:txBody>
      </p:sp>
      <p:sp>
        <p:nvSpPr>
          <p:cNvPr id="6" name="動作按鈕: 返回 5">
            <a:hlinkClick r:id="" action="ppaction://hlinkshowjump?jump=lastslideviewed" highlightClick="1"/>
          </p:cNvPr>
          <p:cNvSpPr/>
          <p:nvPr userDrawn="1"/>
        </p:nvSpPr>
        <p:spPr bwMode="auto">
          <a:xfrm>
            <a:off x="8355516" y="6498000"/>
            <a:ext cx="360000" cy="360000"/>
          </a:xfrm>
          <a:prstGeom prst="actionButtonReturn">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7" name="動作按鈕: 首頁 6">
            <a:hlinkClick r:id="" action="ppaction://hlinkshowjump?jump=firstslide" highlightClick="1"/>
          </p:cNvPr>
          <p:cNvSpPr/>
          <p:nvPr userDrawn="1"/>
        </p:nvSpPr>
        <p:spPr bwMode="auto">
          <a:xfrm>
            <a:off x="8787564" y="6498000"/>
            <a:ext cx="360000" cy="360000"/>
          </a:xfrm>
          <a:prstGeom prst="actionButtonHo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Tree>
    <p:extLst>
      <p:ext uri="{BB962C8B-B14F-4D97-AF65-F5344CB8AC3E}">
        <p14:creationId xmlns:p14="http://schemas.microsoft.com/office/powerpoint/2010/main" val="33524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3" name="投影片編號版面配置區 2"/>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347449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b="1">
                <a:solidFill>
                  <a:schemeClr val="tx1"/>
                </a:solidFill>
              </a:defRPr>
            </a:lvl1pPr>
          </a:lstStyle>
          <a:p>
            <a:fld id="{98A454A3-84A5-4AC9-A9A8-AA54D6DF0FC9}" type="slidenum">
              <a:rPr lang="en-US" smtClean="0"/>
              <a:pPr/>
              <a:t>‹#›</a:t>
            </a:fld>
            <a:endParaRPr lang="en-US"/>
          </a:p>
        </p:txBody>
      </p:sp>
    </p:spTree>
    <p:extLst>
      <p:ext uri="{BB962C8B-B14F-4D97-AF65-F5344CB8AC3E}">
        <p14:creationId xmlns:p14="http://schemas.microsoft.com/office/powerpoint/2010/main" val="1235023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490"/>
            <a:ext cx="7772400" cy="136054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5933"/>
            <a:ext cx="7772400" cy="150155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50DFC879-1AE8-43EC-BAFB-0A2BB08FA4C2}" type="slidenum">
              <a:rPr lang="en-US" smtClean="0"/>
              <a:pPr/>
              <a:t>‹#›</a:t>
            </a:fld>
            <a:endParaRPr lang="en-US"/>
          </a:p>
        </p:txBody>
      </p:sp>
    </p:spTree>
    <p:extLst>
      <p:ext uri="{BB962C8B-B14F-4D97-AF65-F5344CB8AC3E}">
        <p14:creationId xmlns:p14="http://schemas.microsoft.com/office/powerpoint/2010/main" val="2533359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1" y="1600645"/>
            <a:ext cx="4016375"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5976" y="1600645"/>
            <a:ext cx="4016375" cy="4523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234C55F6-595D-479A-AE0F-4B7FCCDD9F13}" type="slidenum">
              <a:rPr lang="en-US" smtClean="0"/>
              <a:pPr/>
              <a:t>‹#›</a:t>
            </a:fld>
            <a:endParaRPr lang="en-US"/>
          </a:p>
        </p:txBody>
      </p:sp>
    </p:spTree>
    <p:extLst>
      <p:ext uri="{BB962C8B-B14F-4D97-AF65-F5344CB8AC3E}">
        <p14:creationId xmlns:p14="http://schemas.microsoft.com/office/powerpoint/2010/main" val="1980459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96"/>
            <a:ext cx="8229600" cy="11433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857"/>
            <a:ext cx="4040188"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210"/>
            <a:ext cx="4040188"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857"/>
            <a:ext cx="4041775"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210"/>
            <a:ext cx="4041775"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endParaRPr lang="en-US"/>
          </a:p>
        </p:txBody>
      </p:sp>
      <p:sp>
        <p:nvSpPr>
          <p:cNvPr id="8" name="投影片編號版面配置區 7"/>
          <p:cNvSpPr>
            <a:spLocks noGrp="1"/>
          </p:cNvSpPr>
          <p:nvPr>
            <p:ph type="sldNum" idx="11"/>
          </p:nvPr>
        </p:nvSpPr>
        <p:spPr/>
        <p:txBody>
          <a:bodyPr/>
          <a:lstStyle>
            <a:lvl1pPr>
              <a:defRPr/>
            </a:lvl1pPr>
          </a:lstStyle>
          <a:p>
            <a:fld id="{67D0A7ED-1423-4515-B34E-B2ADBBB80569}" type="slidenum">
              <a:rPr lang="en-US" smtClean="0"/>
              <a:pPr/>
              <a:t>‹#›</a:t>
            </a:fld>
            <a:endParaRPr lang="en-US"/>
          </a:p>
        </p:txBody>
      </p:sp>
    </p:spTree>
    <p:extLst>
      <p:ext uri="{BB962C8B-B14F-4D97-AF65-F5344CB8AC3E}">
        <p14:creationId xmlns:p14="http://schemas.microsoft.com/office/powerpoint/2010/main" val="3155885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endParaRPr lang="en-US"/>
          </a:p>
        </p:txBody>
      </p:sp>
      <p:sp>
        <p:nvSpPr>
          <p:cNvPr id="4" name="投影片編號版面配置區 3"/>
          <p:cNvSpPr>
            <a:spLocks noGrp="1"/>
          </p:cNvSpPr>
          <p:nvPr>
            <p:ph type="sldNum" idx="11"/>
          </p:nvPr>
        </p:nvSpPr>
        <p:spPr/>
        <p:txBody>
          <a:bodyPr/>
          <a:lstStyle>
            <a:lvl1pPr>
              <a:defRPr/>
            </a:lvl1pPr>
          </a:lstStyle>
          <a:p>
            <a:fld id="{5B518CBA-11D7-4703-92DA-2EFC05A51430}" type="slidenum">
              <a:rPr lang="en-US" smtClean="0"/>
              <a:pPr/>
              <a:t>‹#›</a:t>
            </a:fld>
            <a:endParaRPr lang="en-US"/>
          </a:p>
        </p:txBody>
      </p:sp>
    </p:spTree>
    <p:extLst>
      <p:ext uri="{BB962C8B-B14F-4D97-AF65-F5344CB8AC3E}">
        <p14:creationId xmlns:p14="http://schemas.microsoft.com/office/powerpoint/2010/main" val="2715774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投影片編號版面配置區 2"/>
          <p:cNvSpPr>
            <a:spLocks noGrp="1"/>
          </p:cNvSpPr>
          <p:nvPr>
            <p:ph type="sldNum" idx="11"/>
          </p:nvPr>
        </p:nvSpPr>
        <p:spPr/>
        <p:txBody>
          <a:bodyPr/>
          <a:lstStyle>
            <a:lvl1pPr>
              <a:defRPr/>
            </a:lvl1pPr>
          </a:lstStyle>
          <a:p>
            <a:fld id="{8CDF9A34-764F-44C2-A230-C465F6AEDB95}" type="slidenum">
              <a:rPr lang="en-US" smtClean="0"/>
              <a:pPr/>
              <a:t>‹#›</a:t>
            </a:fld>
            <a:endParaRPr lang="en-US"/>
          </a:p>
        </p:txBody>
      </p:sp>
    </p:spTree>
    <p:extLst>
      <p:ext uri="{BB962C8B-B14F-4D97-AF65-F5344CB8AC3E}">
        <p14:creationId xmlns:p14="http://schemas.microsoft.com/office/powerpoint/2010/main" val="134744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2492"/>
            <a:ext cx="3008313" cy="116237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2491"/>
            <a:ext cx="5111750" cy="5853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4865"/>
            <a:ext cx="3008313" cy="469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1581981E-58A8-4676-8EBE-3E457F1FF2DC}" type="slidenum">
              <a:rPr lang="en-US" smtClean="0"/>
              <a:pPr/>
              <a:t>‹#›</a:t>
            </a:fld>
            <a:endParaRPr lang="en-US"/>
          </a:p>
        </p:txBody>
      </p:sp>
    </p:spTree>
    <p:extLst>
      <p:ext uri="{BB962C8B-B14F-4D97-AF65-F5344CB8AC3E}">
        <p14:creationId xmlns:p14="http://schemas.microsoft.com/office/powerpoint/2010/main" val="1600118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029"/>
            <a:ext cx="5486400" cy="56784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3581"/>
            <a:ext cx="5486400" cy="4114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877"/>
            <a:ext cx="5486400" cy="8041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投影片編號版面配置區 5"/>
          <p:cNvSpPr>
            <a:spLocks noGrp="1"/>
          </p:cNvSpPr>
          <p:nvPr>
            <p:ph type="sldNum" idx="11"/>
          </p:nvPr>
        </p:nvSpPr>
        <p:spPr/>
        <p:txBody>
          <a:bodyPr/>
          <a:lstStyle>
            <a:lvl1pPr>
              <a:defRPr/>
            </a:lvl1pPr>
          </a:lstStyle>
          <a:p>
            <a:fld id="{ACC335BA-3364-4663-BE93-61699E9A2261}" type="slidenum">
              <a:rPr lang="en-US" smtClean="0"/>
              <a:pPr/>
              <a:t>‹#›</a:t>
            </a:fld>
            <a:endParaRPr lang="en-US"/>
          </a:p>
        </p:txBody>
      </p:sp>
    </p:spTree>
    <p:extLst>
      <p:ext uri="{BB962C8B-B14F-4D97-AF65-F5344CB8AC3E}">
        <p14:creationId xmlns:p14="http://schemas.microsoft.com/office/powerpoint/2010/main" val="3658587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8FF4E3EC-1ABC-49D0-8E36-5CA1DC107B7F}" type="slidenum">
              <a:rPr lang="en-US" smtClean="0"/>
              <a:pPr/>
              <a:t>‹#›</a:t>
            </a:fld>
            <a:endParaRPr lang="en-US"/>
          </a:p>
        </p:txBody>
      </p:sp>
    </p:spTree>
    <p:extLst>
      <p:ext uri="{BB962C8B-B14F-4D97-AF65-F5344CB8AC3E}">
        <p14:creationId xmlns:p14="http://schemas.microsoft.com/office/powerpoint/2010/main" val="2262882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05589" y="188648"/>
            <a:ext cx="2047875" cy="593572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88648"/>
            <a:ext cx="5995988" cy="593572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投影片編號版面配置區 4"/>
          <p:cNvSpPr>
            <a:spLocks noGrp="1"/>
          </p:cNvSpPr>
          <p:nvPr>
            <p:ph type="sldNum" idx="11"/>
          </p:nvPr>
        </p:nvSpPr>
        <p:spPr/>
        <p:txBody>
          <a:bodyPr/>
          <a:lstStyle>
            <a:lvl1pPr>
              <a:defRPr/>
            </a:lvl1pPr>
          </a:lstStyle>
          <a:p>
            <a:fld id="{F2437176-E63A-4966-BDA2-943EAB8ED0A8}" type="slidenum">
              <a:rPr lang="en-US" smtClean="0"/>
              <a:pPr/>
              <a:t>‹#›</a:t>
            </a:fld>
            <a:endParaRPr lang="en-US"/>
          </a:p>
        </p:txBody>
      </p:sp>
    </p:spTree>
    <p:extLst>
      <p:ext uri="{BB962C8B-B14F-4D97-AF65-F5344CB8AC3E}">
        <p14:creationId xmlns:p14="http://schemas.microsoft.com/office/powerpoint/2010/main" val="39948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1" y="272499"/>
            <a:ext cx="3008313" cy="116237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9" y="272491"/>
            <a:ext cx="5111751" cy="5853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11" y="1434869"/>
            <a:ext cx="3008313" cy="469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6" name="投影片編號版面配置區 5"/>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60011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030"/>
            <a:ext cx="5486400" cy="56784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3582"/>
            <a:ext cx="5486400" cy="4114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883"/>
            <a:ext cx="5486400" cy="8041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fld id="{5BBEAD13-0566-4C6C-97E7-55F17F24B09F}" type="datetimeFigureOut">
              <a:rPr lang="zh-TW" altLang="en-US" smtClean="0"/>
              <a:pPr/>
              <a:t>01/03/2023</a:t>
            </a:fld>
            <a:endParaRPr lang="zh-TW" altLang="en-US"/>
          </a:p>
        </p:txBody>
      </p:sp>
      <p:sp>
        <p:nvSpPr>
          <p:cNvPr id="6" name="投影片編號版面配置區 5"/>
          <p:cNvSpPr>
            <a:spLocks noGrp="1"/>
          </p:cNvSpPr>
          <p:nvPr>
            <p:ph type="sldNum" idx="11"/>
          </p:nvPr>
        </p:nvSpPr>
        <p:spPr/>
        <p:txBody>
          <a:bodyPr/>
          <a:lstStyle>
            <a:lvl1pPr>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65858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68323" y="188656"/>
            <a:ext cx="8185151" cy="1573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zh-TW" altLang="en-GB"/>
              <a:t>請按一下滑鼠，編輯標題文的格式。</a:t>
            </a:r>
          </a:p>
        </p:txBody>
      </p:sp>
      <p:sp>
        <p:nvSpPr>
          <p:cNvPr id="1026" name="Rectangle 2"/>
          <p:cNvSpPr>
            <a:spLocks noGrp="1" noChangeArrowheads="1"/>
          </p:cNvSpPr>
          <p:nvPr>
            <p:ph type="body" idx="1"/>
          </p:nvPr>
        </p:nvSpPr>
        <p:spPr bwMode="auto">
          <a:xfrm>
            <a:off x="457209" y="1600645"/>
            <a:ext cx="8185151" cy="4523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
        <p:nvSpPr>
          <p:cNvPr id="1027" name="Rectangle 3"/>
          <p:cNvSpPr>
            <a:spLocks noGrp="1" noChangeArrowheads="1"/>
          </p:cNvSpPr>
          <p:nvPr>
            <p:ph type="dt"/>
          </p:nvPr>
        </p:nvSpPr>
        <p:spPr bwMode="auto">
          <a:xfrm>
            <a:off x="457210" y="6318735"/>
            <a:ext cx="2132013" cy="440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5BBEAD13-0566-4C6C-97E7-55F17F24B09F}" type="datetimeFigureOut">
              <a:rPr lang="zh-TW" altLang="en-US" smtClean="0"/>
              <a:pPr/>
              <a:t>01/03/2023</a:t>
            </a:fld>
            <a:endParaRPr lang="zh-TW" altLang="en-US"/>
          </a:p>
        </p:txBody>
      </p:sp>
      <p:sp>
        <p:nvSpPr>
          <p:cNvPr id="1028" name="Text Box 4"/>
          <p:cNvSpPr txBox="1">
            <a:spLocks noChangeArrowheads="1"/>
          </p:cNvSpPr>
          <p:nvPr/>
        </p:nvSpPr>
        <p:spPr bwMode="auto">
          <a:xfrm>
            <a:off x="3124200" y="6318738"/>
            <a:ext cx="2895600" cy="44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029" name="Rectangle 5"/>
          <p:cNvSpPr>
            <a:spLocks noGrp="1" noChangeArrowheads="1"/>
          </p:cNvSpPr>
          <p:nvPr>
            <p:ph type="sldNum"/>
          </p:nvPr>
        </p:nvSpPr>
        <p:spPr bwMode="auto">
          <a:xfrm>
            <a:off x="8608384" y="6228000"/>
            <a:ext cx="539070" cy="440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defRPr>
            </a:lvl1pPr>
          </a:lstStyle>
          <a:p>
            <a:fld id="{73DA0BB7-265A-403C-9275-D587AB510EDC}" type="slidenum">
              <a:rPr lang="zh-TW" altLang="en-US" smtClean="0"/>
              <a:pPr/>
              <a:t>‹#›</a:t>
            </a:fld>
            <a:endParaRPr lang="zh-TW" altLang="en-US"/>
          </a:p>
        </p:txBody>
      </p:sp>
      <p:pic>
        <p:nvPicPr>
          <p:cNvPr id="10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19819" y="45738"/>
            <a:ext cx="3168651" cy="514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動作按鈕: 返回 7">
            <a:hlinkClick r:id="" action="ppaction://hlinkshowjump?jump=lastslideviewed" highlightClick="1"/>
          </p:cNvPr>
          <p:cNvSpPr/>
          <p:nvPr userDrawn="1"/>
        </p:nvSpPr>
        <p:spPr bwMode="auto">
          <a:xfrm>
            <a:off x="8583188" y="6669384"/>
            <a:ext cx="252000" cy="216000"/>
          </a:xfrm>
          <a:prstGeom prst="actionButtonReturn">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9" name="動作按鈕: 首頁 8">
            <a:hlinkClick r:id="" action="ppaction://hlinkshowjump?jump=firstslide" highlightClick="1"/>
          </p:cNvPr>
          <p:cNvSpPr/>
          <p:nvPr userDrawn="1"/>
        </p:nvSpPr>
        <p:spPr bwMode="auto">
          <a:xfrm>
            <a:off x="8845551" y="6668178"/>
            <a:ext cx="252000" cy="216000"/>
          </a:xfrm>
          <a:prstGeom prst="actionButtonHo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10" y="6356854"/>
            <a:ext cx="2132013" cy="362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Calibri" pitchFamily="32" charset="0"/>
                <a:ea typeface="Microsoft YaHei" charset="-122"/>
              </a:defRPr>
            </a:lvl1pPr>
          </a:lstStyle>
          <a:p>
            <a:endParaRPr lang="en-US"/>
          </a:p>
        </p:txBody>
      </p:sp>
      <p:sp>
        <p:nvSpPr>
          <p:cNvPr id="2050" name="Text Box 2"/>
          <p:cNvSpPr txBox="1">
            <a:spLocks noChangeArrowheads="1"/>
          </p:cNvSpPr>
          <p:nvPr/>
        </p:nvSpPr>
        <p:spPr bwMode="auto">
          <a:xfrm>
            <a:off x="3124200" y="6356850"/>
            <a:ext cx="2895600" cy="363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2051" name="Rectangle 3"/>
          <p:cNvSpPr>
            <a:spLocks noGrp="1" noChangeArrowheads="1"/>
          </p:cNvSpPr>
          <p:nvPr>
            <p:ph type="sldNum"/>
          </p:nvPr>
        </p:nvSpPr>
        <p:spPr bwMode="auto">
          <a:xfrm>
            <a:off x="6553210" y="6356854"/>
            <a:ext cx="2132013" cy="362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Calibri" pitchFamily="32" charset="0"/>
                <a:ea typeface="Microsoft YaHei" charset="-122"/>
              </a:defRPr>
            </a:lvl1pPr>
          </a:lstStyle>
          <a:p>
            <a:fld id="{CD2CF419-517F-40B5-8594-1872C9BDA123}" type="slidenum">
              <a:rPr lang="en-US"/>
              <a:pPr/>
              <a:t>‹#›</a:t>
            </a:fld>
            <a:endParaRPr lang="en-US"/>
          </a:p>
        </p:txBody>
      </p:sp>
      <p:sp>
        <p:nvSpPr>
          <p:cNvPr id="2052" name="Rectangle 4"/>
          <p:cNvSpPr>
            <a:spLocks noGrp="1" noChangeArrowheads="1"/>
          </p:cNvSpPr>
          <p:nvPr>
            <p:ph type="title"/>
          </p:nvPr>
        </p:nvSpPr>
        <p:spPr bwMode="auto">
          <a:xfrm>
            <a:off x="468315" y="2263776"/>
            <a:ext cx="8228012" cy="1573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zh-TW" altLang="en-GB"/>
              <a:t>請按一下滑鼠，編輯標題文的格式。</a:t>
            </a:r>
          </a:p>
        </p:txBody>
      </p:sp>
      <p:pic>
        <p:nvPicPr>
          <p:cNvPr id="205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7988" y="3995897"/>
            <a:ext cx="8531225" cy="32203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5910" y="259158"/>
            <a:ext cx="1751013" cy="5869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5988" y="2090366"/>
            <a:ext cx="8105775" cy="23704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Rectangle 8"/>
          <p:cNvSpPr>
            <a:spLocks noGrp="1" noChangeArrowheads="1"/>
          </p:cNvSpPr>
          <p:nvPr>
            <p:ph type="body" idx="1"/>
          </p:nvPr>
        </p:nvSpPr>
        <p:spPr bwMode="auto">
          <a:xfrm>
            <a:off x="457210" y="1604457"/>
            <a:ext cx="8228013" cy="4523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592" y="3"/>
            <a:ext cx="919878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457319" y="273056"/>
            <a:ext cx="822698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zh-TW" altLang="en-GB"/>
              <a:t>請按一下滑鼠，編輯標題文的格式。</a:t>
            </a:r>
          </a:p>
        </p:txBody>
      </p:sp>
      <p:sp>
        <p:nvSpPr>
          <p:cNvPr id="1027" name="Rectangle 3"/>
          <p:cNvSpPr>
            <a:spLocks noGrp="1" noChangeArrowheads="1"/>
          </p:cNvSpPr>
          <p:nvPr>
            <p:ph type="body" idx="1"/>
          </p:nvPr>
        </p:nvSpPr>
        <p:spPr bwMode="auto">
          <a:xfrm>
            <a:off x="457319" y="1604963"/>
            <a:ext cx="8226980" cy="3973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
        <p:nvSpPr>
          <p:cNvPr id="1028" name="Rectangle 4"/>
          <p:cNvSpPr>
            <a:spLocks noGrp="1" noChangeArrowheads="1"/>
          </p:cNvSpPr>
          <p:nvPr>
            <p:ph type="dt"/>
          </p:nvPr>
        </p:nvSpPr>
        <p:spPr bwMode="auto">
          <a:xfrm>
            <a:off x="457331" y="6246815"/>
            <a:ext cx="212820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BBEAD13-0566-4C6C-97E7-55F17F24B09F}" type="datetimeFigureOut">
              <a:rPr lang="zh-TW" altLang="en-US" smtClean="0"/>
              <a:pPr/>
              <a:t>01/03/2023</a:t>
            </a:fld>
            <a:endParaRPr lang="zh-TW" altLang="en-US"/>
          </a:p>
        </p:txBody>
      </p:sp>
      <p:sp>
        <p:nvSpPr>
          <p:cNvPr id="1029" name="Rectangle 5"/>
          <p:cNvSpPr>
            <a:spLocks noGrp="1" noChangeArrowheads="1"/>
          </p:cNvSpPr>
          <p:nvPr>
            <p:ph type="ftr"/>
          </p:nvPr>
        </p:nvSpPr>
        <p:spPr bwMode="auto">
          <a:xfrm>
            <a:off x="3127402" y="6246815"/>
            <a:ext cx="289635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US"/>
          </a:p>
        </p:txBody>
      </p:sp>
      <p:sp>
        <p:nvSpPr>
          <p:cNvPr id="1030" name="Rectangle 6"/>
          <p:cNvSpPr>
            <a:spLocks noGrp="1" noChangeArrowheads="1"/>
          </p:cNvSpPr>
          <p:nvPr>
            <p:ph type="sldNum"/>
          </p:nvPr>
        </p:nvSpPr>
        <p:spPr bwMode="auto">
          <a:xfrm>
            <a:off x="6556110" y="6246815"/>
            <a:ext cx="212820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1" fontAlgn="base" hangingPunct="1">
        <a:lnSpc>
          <a:spcPct val="93000"/>
        </a:lnSpc>
        <a:spcBef>
          <a:spcPct val="0"/>
        </a:spcBef>
        <a:spcAft>
          <a:spcPts val="1288"/>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025"/>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lnSpc>
          <a:spcPct val="93000"/>
        </a:lnSpc>
        <a:spcBef>
          <a:spcPct val="0"/>
        </a:spcBef>
        <a:spcAft>
          <a:spcPts val="775"/>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lnSpc>
          <a:spcPct val="93000"/>
        </a:lnSpc>
        <a:spcBef>
          <a:spcPct val="0"/>
        </a:spcBef>
        <a:spcAft>
          <a:spcPts val="513"/>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592" y="3"/>
            <a:ext cx="919878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457319" y="273056"/>
            <a:ext cx="822698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zh-TW" altLang="en-GB"/>
              <a:t>請按一下滑鼠，編輯標題文的格式。</a:t>
            </a:r>
          </a:p>
        </p:txBody>
      </p:sp>
      <p:sp>
        <p:nvSpPr>
          <p:cNvPr id="2051" name="Rectangle 3"/>
          <p:cNvSpPr>
            <a:spLocks noGrp="1" noChangeArrowheads="1"/>
          </p:cNvSpPr>
          <p:nvPr>
            <p:ph type="body" idx="1"/>
          </p:nvPr>
        </p:nvSpPr>
        <p:spPr bwMode="auto">
          <a:xfrm>
            <a:off x="457319" y="1604963"/>
            <a:ext cx="8226980" cy="3973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
        <p:nvSpPr>
          <p:cNvPr id="2052" name="Rectangle 4"/>
          <p:cNvSpPr>
            <a:spLocks noGrp="1" noChangeArrowheads="1"/>
          </p:cNvSpPr>
          <p:nvPr>
            <p:ph type="dt"/>
          </p:nvPr>
        </p:nvSpPr>
        <p:spPr bwMode="auto">
          <a:xfrm>
            <a:off x="457332" y="6246815"/>
            <a:ext cx="212820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3127399" y="6246815"/>
            <a:ext cx="2895164"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 pos="3619500" algn="l"/>
              </a:tabLst>
              <a:defRPr sz="14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6556111" y="6246815"/>
            <a:ext cx="212820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defRPr>
            </a:lvl1pPr>
          </a:lstStyle>
          <a:p>
            <a:fld id="{94841A27-562C-4311-8C0B-F864CE5D04A3}" type="slidenum">
              <a:rPr lang="en-US"/>
              <a:pPr/>
              <a:t>‹#›</a:t>
            </a:fld>
            <a:endParaRPr lang="en-US"/>
          </a:p>
        </p:txBody>
      </p:sp>
      <p:pic>
        <p:nvPicPr>
          <p:cNvPr id="205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892680"/>
            <a:ext cx="4133736" cy="195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1" fontAlgn="base" hangingPunct="1">
        <a:lnSpc>
          <a:spcPct val="93000"/>
        </a:lnSpc>
        <a:spcBef>
          <a:spcPct val="0"/>
        </a:spcBef>
        <a:spcAft>
          <a:spcPts val="170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363"/>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lnSpc>
          <a:spcPct val="93000"/>
        </a:lnSpc>
        <a:spcBef>
          <a:spcPct val="0"/>
        </a:spcBef>
        <a:spcAft>
          <a:spcPts val="1025"/>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lnSpc>
          <a:spcPct val="93000"/>
        </a:lnSpc>
        <a:spcBef>
          <a:spcPct val="0"/>
        </a:spcBef>
        <a:spcAft>
          <a:spcPts val="6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ct val="0"/>
        </a:spcBef>
        <a:spcAft>
          <a:spcPts val="33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ct val="0"/>
        </a:spcBef>
        <a:spcAft>
          <a:spcPts val="33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ct val="0"/>
        </a:spcBef>
        <a:spcAft>
          <a:spcPts val="33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ct val="0"/>
        </a:spcBef>
        <a:spcAft>
          <a:spcPts val="33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ct val="0"/>
        </a:spcBef>
        <a:spcAft>
          <a:spcPts val="338"/>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592" y="3"/>
            <a:ext cx="919878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457319" y="273056"/>
            <a:ext cx="822698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zh-TW" altLang="en-GB"/>
              <a:t>請按一下滑鼠，編輯標題文的格式。</a:t>
            </a:r>
          </a:p>
        </p:txBody>
      </p:sp>
      <p:sp>
        <p:nvSpPr>
          <p:cNvPr id="1027" name="Rectangle 3"/>
          <p:cNvSpPr>
            <a:spLocks noGrp="1" noChangeArrowheads="1"/>
          </p:cNvSpPr>
          <p:nvPr>
            <p:ph type="body" idx="1"/>
          </p:nvPr>
        </p:nvSpPr>
        <p:spPr bwMode="auto">
          <a:xfrm>
            <a:off x="457319" y="1604963"/>
            <a:ext cx="8226980" cy="3973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
        <p:nvSpPr>
          <p:cNvPr id="1028" name="Rectangle 4"/>
          <p:cNvSpPr>
            <a:spLocks noGrp="1" noChangeArrowheads="1"/>
          </p:cNvSpPr>
          <p:nvPr>
            <p:ph type="dt"/>
          </p:nvPr>
        </p:nvSpPr>
        <p:spPr bwMode="auto">
          <a:xfrm>
            <a:off x="457330" y="6246815"/>
            <a:ext cx="212820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BBEAD13-0566-4C6C-97E7-55F17F24B09F}" type="datetimeFigureOut">
              <a:rPr lang="zh-TW" altLang="en-US" smtClean="0"/>
              <a:pPr/>
              <a:t>01/03/2023</a:t>
            </a:fld>
            <a:endParaRPr lang="zh-TW" altLang="en-US"/>
          </a:p>
        </p:txBody>
      </p:sp>
      <p:sp>
        <p:nvSpPr>
          <p:cNvPr id="1029" name="Rectangle 5"/>
          <p:cNvSpPr>
            <a:spLocks noGrp="1" noChangeArrowheads="1"/>
          </p:cNvSpPr>
          <p:nvPr>
            <p:ph type="ftr"/>
          </p:nvPr>
        </p:nvSpPr>
        <p:spPr bwMode="auto">
          <a:xfrm>
            <a:off x="3127402" y="6246815"/>
            <a:ext cx="289635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US"/>
          </a:p>
        </p:txBody>
      </p:sp>
      <p:sp>
        <p:nvSpPr>
          <p:cNvPr id="1030" name="Rectangle 6"/>
          <p:cNvSpPr>
            <a:spLocks noGrp="1" noChangeArrowheads="1"/>
          </p:cNvSpPr>
          <p:nvPr>
            <p:ph type="sldNum"/>
          </p:nvPr>
        </p:nvSpPr>
        <p:spPr bwMode="auto">
          <a:xfrm>
            <a:off x="6556108" y="6246815"/>
            <a:ext cx="212820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1" fontAlgn="base" hangingPunct="1">
        <a:lnSpc>
          <a:spcPct val="93000"/>
        </a:lnSpc>
        <a:spcBef>
          <a:spcPct val="0"/>
        </a:spcBef>
        <a:spcAft>
          <a:spcPts val="1288"/>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025"/>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lnSpc>
          <a:spcPct val="93000"/>
        </a:lnSpc>
        <a:spcBef>
          <a:spcPct val="0"/>
        </a:spcBef>
        <a:spcAft>
          <a:spcPts val="775"/>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lnSpc>
          <a:spcPct val="93000"/>
        </a:lnSpc>
        <a:spcBef>
          <a:spcPct val="0"/>
        </a:spcBef>
        <a:spcAft>
          <a:spcPts val="513"/>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68313" y="188651"/>
            <a:ext cx="8185150" cy="1573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zh-TW" altLang="en-GB"/>
              <a:t>請按一下滑鼠，編輯標題文的格式。</a:t>
            </a:r>
          </a:p>
        </p:txBody>
      </p:sp>
      <p:sp>
        <p:nvSpPr>
          <p:cNvPr id="1026" name="Rectangle 2"/>
          <p:cNvSpPr>
            <a:spLocks noGrp="1" noChangeArrowheads="1"/>
          </p:cNvSpPr>
          <p:nvPr>
            <p:ph type="body" idx="1"/>
          </p:nvPr>
        </p:nvSpPr>
        <p:spPr bwMode="auto">
          <a:xfrm>
            <a:off x="457200" y="1600645"/>
            <a:ext cx="8185150" cy="4523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
        <p:nvSpPr>
          <p:cNvPr id="1027" name="Rectangle 3"/>
          <p:cNvSpPr>
            <a:spLocks noGrp="1" noChangeArrowheads="1"/>
          </p:cNvSpPr>
          <p:nvPr>
            <p:ph type="dt"/>
          </p:nvPr>
        </p:nvSpPr>
        <p:spPr bwMode="auto">
          <a:xfrm>
            <a:off x="457203" y="6318735"/>
            <a:ext cx="2132013" cy="440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5BBEAD13-0566-4C6C-97E7-55F17F24B09F}" type="datetimeFigureOut">
              <a:rPr lang="zh-TW" altLang="en-US" smtClean="0"/>
              <a:pPr/>
              <a:t>01/03/2023</a:t>
            </a:fld>
            <a:endParaRPr lang="zh-TW" altLang="en-US"/>
          </a:p>
        </p:txBody>
      </p:sp>
      <p:sp>
        <p:nvSpPr>
          <p:cNvPr id="1028" name="Text Box 4"/>
          <p:cNvSpPr txBox="1">
            <a:spLocks noChangeArrowheads="1"/>
          </p:cNvSpPr>
          <p:nvPr/>
        </p:nvSpPr>
        <p:spPr bwMode="auto">
          <a:xfrm>
            <a:off x="3124200" y="6318737"/>
            <a:ext cx="2895600" cy="44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029" name="Rectangle 5"/>
          <p:cNvSpPr>
            <a:spLocks noGrp="1" noChangeArrowheads="1"/>
          </p:cNvSpPr>
          <p:nvPr>
            <p:ph type="sldNum"/>
          </p:nvPr>
        </p:nvSpPr>
        <p:spPr bwMode="auto">
          <a:xfrm>
            <a:off x="8695428" y="6165376"/>
            <a:ext cx="4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73DA0BB7-265A-403C-9275-D587AB510EDC}" type="slidenum">
              <a:rPr lang="zh-TW" altLang="en-US" smtClean="0"/>
              <a:pPr/>
              <a:t>‹#›</a:t>
            </a:fld>
            <a:endParaRPr lang="zh-TW" altLang="en-US"/>
          </a:p>
        </p:txBody>
      </p:sp>
      <p:pic>
        <p:nvPicPr>
          <p:cNvPr id="10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19813" y="45736"/>
            <a:ext cx="3168650" cy="514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動作按鈕: 返回 7">
            <a:hlinkClick r:id="" action="ppaction://hlinkshowjump?jump=lastslideviewed" highlightClick="1"/>
          </p:cNvPr>
          <p:cNvSpPr/>
          <p:nvPr userDrawn="1"/>
        </p:nvSpPr>
        <p:spPr bwMode="auto">
          <a:xfrm>
            <a:off x="8604448" y="6597376"/>
            <a:ext cx="252000" cy="216000"/>
          </a:xfrm>
          <a:prstGeom prst="actionButtonReturn">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9" name="動作按鈕: 首頁 8">
            <a:hlinkClick r:id="" action="ppaction://hlinkshowjump?jump=firstslide" highlightClick="1"/>
          </p:cNvPr>
          <p:cNvSpPr/>
          <p:nvPr userDrawn="1"/>
        </p:nvSpPr>
        <p:spPr bwMode="auto">
          <a:xfrm>
            <a:off x="8856504" y="6597376"/>
            <a:ext cx="252000" cy="216000"/>
          </a:xfrm>
          <a:prstGeom prst="actionButtonHo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68313" y="188649"/>
            <a:ext cx="8185150" cy="1573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zh-TW" altLang="en-GB"/>
              <a:t>請按一下滑鼠，編輯標題文的格式。</a:t>
            </a:r>
          </a:p>
        </p:txBody>
      </p:sp>
      <p:sp>
        <p:nvSpPr>
          <p:cNvPr id="1026" name="Rectangle 2"/>
          <p:cNvSpPr>
            <a:spLocks noGrp="1" noChangeArrowheads="1"/>
          </p:cNvSpPr>
          <p:nvPr>
            <p:ph type="body" idx="1"/>
          </p:nvPr>
        </p:nvSpPr>
        <p:spPr bwMode="auto">
          <a:xfrm>
            <a:off x="457200" y="1600645"/>
            <a:ext cx="8185150" cy="4523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zh-TW" altLang="en-GB"/>
              <a:t>請按滑鼠，編輯大綱文字格式。</a:t>
            </a:r>
          </a:p>
          <a:p>
            <a:pPr lvl="1"/>
            <a:r>
              <a:rPr lang="zh-TW" altLang="en-GB"/>
              <a:t>第二個大綱層次</a:t>
            </a:r>
          </a:p>
          <a:p>
            <a:pPr lvl="2"/>
            <a:r>
              <a:rPr lang="zh-TW" altLang="en-GB"/>
              <a:t>第三個大綱層次</a:t>
            </a:r>
          </a:p>
          <a:p>
            <a:pPr lvl="3"/>
            <a:r>
              <a:rPr lang="zh-TW" altLang="en-GB"/>
              <a:t>第四個大綱層次</a:t>
            </a:r>
          </a:p>
          <a:p>
            <a:pPr lvl="4"/>
            <a:r>
              <a:rPr lang="zh-TW" altLang="en-GB"/>
              <a:t>第五個大綱層次</a:t>
            </a:r>
          </a:p>
          <a:p>
            <a:pPr lvl="4"/>
            <a:r>
              <a:rPr lang="zh-TW" altLang="en-GB"/>
              <a:t>第六個大綱層次</a:t>
            </a:r>
          </a:p>
          <a:p>
            <a:pPr lvl="4"/>
            <a:r>
              <a:rPr lang="zh-TW" altLang="en-GB"/>
              <a:t>第七個大綱層次</a:t>
            </a:r>
          </a:p>
          <a:p>
            <a:pPr lvl="4"/>
            <a:r>
              <a:rPr lang="zh-TW" altLang="en-GB"/>
              <a:t>第八個大綱層次</a:t>
            </a:r>
          </a:p>
          <a:p>
            <a:pPr lvl="4"/>
            <a:r>
              <a:rPr lang="zh-TW" altLang="en-GB"/>
              <a:t>第九個大綱層次</a:t>
            </a:r>
          </a:p>
        </p:txBody>
      </p:sp>
      <p:sp>
        <p:nvSpPr>
          <p:cNvPr id="1027" name="Rectangle 3"/>
          <p:cNvSpPr>
            <a:spLocks noGrp="1" noChangeArrowheads="1"/>
          </p:cNvSpPr>
          <p:nvPr>
            <p:ph type="dt"/>
          </p:nvPr>
        </p:nvSpPr>
        <p:spPr bwMode="auto">
          <a:xfrm>
            <a:off x="457201" y="6318735"/>
            <a:ext cx="2132013" cy="440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5BBEAD13-0566-4C6C-97E7-55F17F24B09F}" type="datetimeFigureOut">
              <a:rPr lang="zh-TW" altLang="en-US" smtClean="0"/>
              <a:pPr/>
              <a:t>01/03/2023</a:t>
            </a:fld>
            <a:endParaRPr lang="zh-TW" altLang="en-US"/>
          </a:p>
        </p:txBody>
      </p:sp>
      <p:sp>
        <p:nvSpPr>
          <p:cNvPr id="1028" name="Text Box 4"/>
          <p:cNvSpPr txBox="1">
            <a:spLocks noChangeArrowheads="1"/>
          </p:cNvSpPr>
          <p:nvPr/>
        </p:nvSpPr>
        <p:spPr bwMode="auto">
          <a:xfrm>
            <a:off x="3124200" y="6318735"/>
            <a:ext cx="2895600" cy="44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029" name="Rectangle 5"/>
          <p:cNvSpPr>
            <a:spLocks noGrp="1" noChangeArrowheads="1"/>
          </p:cNvSpPr>
          <p:nvPr>
            <p:ph type="sldNum"/>
          </p:nvPr>
        </p:nvSpPr>
        <p:spPr bwMode="auto">
          <a:xfrm>
            <a:off x="8514968" y="6198124"/>
            <a:ext cx="468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defRPr>
            </a:lvl1pPr>
          </a:lstStyle>
          <a:p>
            <a:fld id="{73DA0BB7-265A-403C-9275-D587AB510EDC}" type="slidenum">
              <a:rPr lang="zh-TW" altLang="en-US" smtClean="0"/>
              <a:pPr/>
              <a:t>‹#›</a:t>
            </a:fld>
            <a:endParaRPr lang="zh-TW" altLang="en-US"/>
          </a:p>
        </p:txBody>
      </p:sp>
      <p:pic>
        <p:nvPicPr>
          <p:cNvPr id="10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19813" y="45733"/>
            <a:ext cx="3168650" cy="514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動作按鈕: 返回 7">
            <a:hlinkClick r:id="" action="ppaction://hlinkshowjump?jump=lastslideviewed" highlightClick="1"/>
          </p:cNvPr>
          <p:cNvSpPr/>
          <p:nvPr userDrawn="1"/>
        </p:nvSpPr>
        <p:spPr bwMode="auto">
          <a:xfrm>
            <a:off x="8388464" y="6633384"/>
            <a:ext cx="324000" cy="216000"/>
          </a:xfrm>
          <a:prstGeom prst="actionButtonReturn">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9" name="動作按鈕: 首頁 8">
            <a:hlinkClick r:id="" action="ppaction://hlinkshowjump?jump=firstslide" highlightClick="1"/>
          </p:cNvPr>
          <p:cNvSpPr/>
          <p:nvPr userDrawn="1"/>
        </p:nvSpPr>
        <p:spPr bwMode="auto">
          <a:xfrm>
            <a:off x="8820512" y="6633384"/>
            <a:ext cx="324000" cy="216000"/>
          </a:xfrm>
          <a:prstGeom prst="actionButtonHo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000" b="1">
          <a:solidFill>
            <a:srgbClr val="0070C0"/>
          </a:solidFill>
          <a:latin typeface="微軟正黑體" pitchFamily="32" charset="-120"/>
          <a:ea typeface="微軟正黑體" pitchFamily="32" charset="-12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hyperlink" Target="resubmitt_form%20(1).doc" TargetMode="External"/><Relationship Id="rId2" Type="http://schemas.openxmlformats.org/officeDocument/2006/relationships/image" Target="../media/image32.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620688"/>
            <a:ext cx="7488832" cy="2016224"/>
          </a:xfrm>
        </p:spPr>
        <p:txBody>
          <a:bodyPr>
            <a:normAutofit/>
          </a:bodyPr>
          <a:lstStyle/>
          <a:p>
            <a:r>
              <a:rPr lang="zh-TW" altLang="zh-TW" sz="3600" b="1" dirty="0">
                <a:solidFill>
                  <a:sysClr val="windowText" lastClr="000000"/>
                </a:solidFill>
                <a:latin typeface="標楷體" pitchFamily="65" charset="-120"/>
                <a:ea typeface="標楷體" pitchFamily="65" charset="-120"/>
              </a:rPr>
              <a:t>持續審查</a:t>
            </a:r>
            <a:r>
              <a:rPr lang="en-US" altLang="zh-TW" sz="3600" b="1" dirty="0">
                <a:solidFill>
                  <a:sysClr val="windowText" lastClr="000000"/>
                </a:solidFill>
                <a:latin typeface="標楷體" pitchFamily="65" charset="-120"/>
                <a:ea typeface="標楷體" pitchFamily="65" charset="-120"/>
              </a:rPr>
              <a:t>(</a:t>
            </a:r>
            <a:r>
              <a:rPr lang="zh-TW" altLang="zh-TW" sz="3600" b="1" dirty="0">
                <a:solidFill>
                  <a:sysClr val="windowText" lastClr="000000"/>
                </a:solidFill>
                <a:latin typeface="標楷體" pitchFamily="65" charset="-120"/>
                <a:ea typeface="標楷體" pitchFamily="65" charset="-120"/>
              </a:rPr>
              <a:t>期中報告</a:t>
            </a:r>
            <a:r>
              <a:rPr lang="en-US" altLang="zh-TW" sz="3600" b="1" dirty="0">
                <a:solidFill>
                  <a:sysClr val="windowText" lastClr="000000"/>
                </a:solidFill>
                <a:latin typeface="標楷體" pitchFamily="65" charset="-120"/>
                <a:ea typeface="標楷體" pitchFamily="65" charset="-120"/>
              </a:rPr>
              <a:t>)</a:t>
            </a:r>
            <a:r>
              <a:rPr lang="zh-TW" altLang="zh-TW" sz="3600" b="1" dirty="0">
                <a:solidFill>
                  <a:sysClr val="windowText" lastClr="000000"/>
                </a:solidFill>
                <a:latin typeface="標楷體" pitchFamily="65" charset="-120"/>
                <a:ea typeface="標楷體" pitchFamily="65" charset="-120"/>
              </a:rPr>
              <a:t>申請流程</a:t>
            </a:r>
            <a:r>
              <a:rPr lang="zh-TW" altLang="en-US" sz="3600" b="1" dirty="0">
                <a:solidFill>
                  <a:sysClr val="windowText" lastClr="000000"/>
                </a:solidFill>
                <a:latin typeface="標楷體" pitchFamily="65" charset="-120"/>
                <a:ea typeface="標楷體" pitchFamily="65" charset="-120"/>
              </a:rPr>
              <a:t>與</a:t>
            </a:r>
            <a:r>
              <a:rPr lang="en-US" altLang="zh-TW" sz="3600" b="1" dirty="0">
                <a:solidFill>
                  <a:sysClr val="windowText" lastClr="000000"/>
                </a:solidFill>
                <a:latin typeface="標楷體" pitchFamily="65" charset="-120"/>
                <a:ea typeface="標楷體" pitchFamily="65" charset="-120"/>
              </a:rPr>
              <a:t>PTMS</a:t>
            </a:r>
            <a:r>
              <a:rPr lang="zh-TW" altLang="en-US" sz="3600" b="1" dirty="0">
                <a:solidFill>
                  <a:sysClr val="windowText" lastClr="000000"/>
                </a:solidFill>
                <a:latin typeface="標楷體" pitchFamily="65" charset="-120"/>
                <a:ea typeface="標楷體" pitchFamily="65" charset="-120"/>
              </a:rPr>
              <a:t>操作</a:t>
            </a:r>
          </a:p>
        </p:txBody>
      </p:sp>
      <p:sp>
        <p:nvSpPr>
          <p:cNvPr id="3" name="副標題 2"/>
          <p:cNvSpPr>
            <a:spLocks noGrp="1"/>
          </p:cNvSpPr>
          <p:nvPr>
            <p:ph type="subTitle" idx="1"/>
          </p:nvPr>
        </p:nvSpPr>
        <p:spPr>
          <a:xfrm>
            <a:off x="1187624" y="3501008"/>
            <a:ext cx="6984776" cy="2088232"/>
          </a:xfrm>
        </p:spPr>
        <p:txBody>
          <a:bodyPr>
            <a:noAutofit/>
          </a:bodyPr>
          <a:lstStyle/>
          <a:p>
            <a:pPr>
              <a:spcBef>
                <a:spcPct val="20000"/>
              </a:spcBef>
            </a:pPr>
            <a:r>
              <a:rPr lang="zh-TW" altLang="en-US" sz="1900" b="1" kern="1200" dirty="0">
                <a:solidFill>
                  <a:schemeClr val="accent1">
                    <a:lumMod val="50000"/>
                  </a:schemeClr>
                </a:solidFill>
                <a:latin typeface="標楷體" pitchFamily="65" charset="-120"/>
                <a:ea typeface="標楷體" pitchFamily="65" charset="-120"/>
              </a:rPr>
              <a:t>奇美醫療財團法人奇美醫院人體試驗委員會</a:t>
            </a:r>
            <a:endParaRPr lang="en-US" altLang="zh-TW" sz="1900" b="1" kern="1200" dirty="0">
              <a:solidFill>
                <a:schemeClr val="accent1">
                  <a:lumMod val="50000"/>
                </a:schemeClr>
              </a:solidFill>
              <a:latin typeface="標楷體" pitchFamily="65" charset="-120"/>
              <a:ea typeface="標楷體" pitchFamily="65" charset="-120"/>
            </a:endParaRPr>
          </a:p>
          <a:p>
            <a:pPr>
              <a:spcBef>
                <a:spcPct val="20000"/>
              </a:spcBef>
            </a:pPr>
            <a:r>
              <a:rPr lang="zh-TW" altLang="en-US" sz="1900" b="1" kern="1200" dirty="0">
                <a:solidFill>
                  <a:schemeClr val="accent1">
                    <a:lumMod val="50000"/>
                  </a:schemeClr>
                </a:solidFill>
                <a:latin typeface="標楷體" pitchFamily="65" charset="-120"/>
                <a:ea typeface="標楷體" pitchFamily="65" charset="-120"/>
              </a:rPr>
              <a:t>若有問題，請聯絡</a:t>
            </a:r>
            <a:r>
              <a:rPr lang="en-US" altLang="zh-TW" sz="1900" b="1" kern="1200" dirty="0">
                <a:solidFill>
                  <a:schemeClr val="accent1">
                    <a:lumMod val="50000"/>
                  </a:schemeClr>
                </a:solidFill>
                <a:latin typeface="標楷體" pitchFamily="65" charset="-120"/>
                <a:ea typeface="標楷體" pitchFamily="65" charset="-120"/>
              </a:rPr>
              <a:t>IRB</a:t>
            </a:r>
            <a:r>
              <a:rPr lang="zh-TW" altLang="en-US" sz="1900" b="1" kern="1200" dirty="0">
                <a:solidFill>
                  <a:schemeClr val="accent1">
                    <a:lumMod val="50000"/>
                  </a:schemeClr>
                </a:solidFill>
                <a:latin typeface="標楷體" pitchFamily="65" charset="-120"/>
                <a:ea typeface="標楷體" pitchFamily="65" charset="-120"/>
              </a:rPr>
              <a:t>辦公室</a:t>
            </a:r>
          </a:p>
          <a:p>
            <a:pPr>
              <a:spcBef>
                <a:spcPct val="20000"/>
              </a:spcBef>
            </a:pPr>
            <a:r>
              <a:rPr lang="en-US" altLang="zh-TW" sz="1900" b="1" kern="1200" dirty="0">
                <a:solidFill>
                  <a:schemeClr val="accent1">
                    <a:lumMod val="50000"/>
                  </a:schemeClr>
                </a:solidFill>
                <a:latin typeface="標楷體" pitchFamily="65" charset="-120"/>
                <a:ea typeface="標楷體" pitchFamily="65" charset="-120"/>
              </a:rPr>
              <a:t>IRB</a:t>
            </a:r>
            <a:r>
              <a:rPr lang="zh-TW" altLang="en-US" sz="1900" b="1" kern="1200" dirty="0">
                <a:solidFill>
                  <a:schemeClr val="accent1">
                    <a:lumMod val="50000"/>
                  </a:schemeClr>
                </a:solidFill>
                <a:latin typeface="標楷體" pitchFamily="65" charset="-120"/>
                <a:ea typeface="標楷體" pitchFamily="65" charset="-120"/>
              </a:rPr>
              <a:t>總幹事</a:t>
            </a:r>
            <a:r>
              <a:rPr lang="en-US" altLang="zh-TW" sz="1900" b="1" kern="1200" dirty="0">
                <a:solidFill>
                  <a:schemeClr val="accent1">
                    <a:lumMod val="50000"/>
                  </a:schemeClr>
                </a:solidFill>
                <a:latin typeface="標楷體" pitchFamily="65" charset="-120"/>
                <a:ea typeface="標楷體" pitchFamily="65" charset="-120"/>
              </a:rPr>
              <a:t>:</a:t>
            </a:r>
            <a:r>
              <a:rPr lang="zh-TW" altLang="en-US" sz="1900" b="1" kern="1200" dirty="0">
                <a:solidFill>
                  <a:schemeClr val="accent1">
                    <a:lumMod val="50000"/>
                  </a:schemeClr>
                </a:solidFill>
                <a:latin typeface="標楷體" pitchFamily="65" charset="-120"/>
                <a:ea typeface="標楷體" pitchFamily="65" charset="-120"/>
              </a:rPr>
              <a:t>邱碧宇 專員 分機</a:t>
            </a:r>
            <a:r>
              <a:rPr lang="en-US" altLang="zh-TW" sz="1900" b="1" kern="1200" dirty="0">
                <a:solidFill>
                  <a:schemeClr val="accent1">
                    <a:lumMod val="50000"/>
                  </a:schemeClr>
                </a:solidFill>
                <a:latin typeface="標楷體" pitchFamily="65" charset="-120"/>
                <a:ea typeface="標楷體" pitchFamily="65" charset="-120"/>
              </a:rPr>
              <a:t>:53720</a:t>
            </a:r>
          </a:p>
          <a:p>
            <a:pPr>
              <a:spcBef>
                <a:spcPct val="20000"/>
              </a:spcBef>
            </a:pPr>
            <a:r>
              <a:rPr lang="zh-TW" altLang="en-US" sz="1900" b="1" kern="1200" dirty="0">
                <a:solidFill>
                  <a:schemeClr val="accent1">
                    <a:lumMod val="50000"/>
                  </a:schemeClr>
                </a:solidFill>
                <a:latin typeface="標楷體" pitchFamily="65" charset="-120"/>
                <a:ea typeface="標楷體" pitchFamily="65" charset="-120"/>
              </a:rPr>
              <a:t>學術研究案承辦人員</a:t>
            </a:r>
            <a:r>
              <a:rPr lang="en-US" altLang="zh-TW" sz="1900" b="1" kern="1200" dirty="0">
                <a:solidFill>
                  <a:schemeClr val="accent1">
                    <a:lumMod val="50000"/>
                  </a:schemeClr>
                </a:solidFill>
                <a:latin typeface="標楷體" pitchFamily="65" charset="-120"/>
                <a:ea typeface="標楷體" pitchFamily="65" charset="-120"/>
              </a:rPr>
              <a:t>:</a:t>
            </a:r>
            <a:r>
              <a:rPr lang="zh-TW" altLang="en-US" sz="1900" b="1" kern="1200" dirty="0">
                <a:solidFill>
                  <a:schemeClr val="accent1">
                    <a:lumMod val="50000"/>
                  </a:schemeClr>
                </a:solidFill>
                <a:latin typeface="標楷體" pitchFamily="65" charset="-120"/>
                <a:ea typeface="標楷體" pitchFamily="65" charset="-120"/>
              </a:rPr>
              <a:t>謝宜靜 分機</a:t>
            </a:r>
            <a:r>
              <a:rPr lang="en-US" altLang="zh-TW" sz="1900" b="1" kern="1200" dirty="0">
                <a:solidFill>
                  <a:schemeClr val="accent1">
                    <a:lumMod val="50000"/>
                  </a:schemeClr>
                </a:solidFill>
                <a:latin typeface="標楷體" pitchFamily="65" charset="-120"/>
                <a:ea typeface="標楷體" pitchFamily="65" charset="-120"/>
              </a:rPr>
              <a:t>:53721</a:t>
            </a:r>
          </a:p>
          <a:p>
            <a:pPr>
              <a:spcBef>
                <a:spcPct val="20000"/>
              </a:spcBef>
            </a:pPr>
            <a:r>
              <a:rPr lang="zh-TW" altLang="en-US" sz="1900" b="1" kern="1200" dirty="0">
                <a:solidFill>
                  <a:schemeClr val="accent1">
                    <a:lumMod val="50000"/>
                  </a:schemeClr>
                </a:solidFill>
                <a:latin typeface="標楷體" pitchFamily="65" charset="-120"/>
                <a:ea typeface="標楷體" pitchFamily="65" charset="-120"/>
              </a:rPr>
              <a:t>臨床試驗案承辦人員</a:t>
            </a:r>
            <a:r>
              <a:rPr lang="en-US" altLang="zh-TW" sz="1900" b="1" kern="1200" dirty="0">
                <a:solidFill>
                  <a:schemeClr val="accent1">
                    <a:lumMod val="50000"/>
                  </a:schemeClr>
                </a:solidFill>
                <a:latin typeface="標楷體" pitchFamily="65" charset="-120"/>
                <a:ea typeface="標楷體" pitchFamily="65" charset="-120"/>
              </a:rPr>
              <a:t>:</a:t>
            </a:r>
            <a:r>
              <a:rPr lang="zh-TW" altLang="en-US" sz="1900" b="1" kern="1200" dirty="0">
                <a:solidFill>
                  <a:schemeClr val="accent1">
                    <a:lumMod val="50000"/>
                  </a:schemeClr>
                </a:solidFill>
                <a:latin typeface="標楷體" pitchFamily="65" charset="-120"/>
                <a:ea typeface="標楷體" pitchFamily="65" charset="-120"/>
              </a:rPr>
              <a:t>許景筠 分機</a:t>
            </a:r>
            <a:r>
              <a:rPr lang="en-US" altLang="zh-TW" sz="1900" b="1" kern="1200" dirty="0">
                <a:solidFill>
                  <a:schemeClr val="accent1">
                    <a:lumMod val="50000"/>
                  </a:schemeClr>
                </a:solidFill>
                <a:latin typeface="標楷體" pitchFamily="65" charset="-120"/>
                <a:ea typeface="標楷體" pitchFamily="65" charset="-120"/>
              </a:rPr>
              <a:t>:53722</a:t>
            </a:r>
          </a:p>
        </p:txBody>
      </p:sp>
    </p:spTree>
    <p:extLst>
      <p:ext uri="{BB962C8B-B14F-4D97-AF65-F5344CB8AC3E}">
        <p14:creationId xmlns:p14="http://schemas.microsoft.com/office/powerpoint/2010/main" val="345885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08720"/>
            <a:ext cx="8346504" cy="5544616"/>
          </a:xfrm>
        </p:spPr>
        <p:txBody>
          <a:bodyPr>
            <a:normAutofit/>
          </a:bodyPr>
          <a:lstStyle/>
          <a:p>
            <a:pPr marL="0" lvl="1" indent="0">
              <a:lnSpc>
                <a:spcPct val="110000"/>
              </a:lnSpc>
              <a:spcBef>
                <a:spcPts val="600"/>
              </a:spcBef>
              <a:buFont typeface="Wingdings" panose="05000000000000000000" pitchFamily="2" charset="2"/>
              <a:buChar char="p"/>
            </a:pPr>
            <a:r>
              <a:rPr lang="zh-TW" altLang="zh-TW" sz="2600" b="1" dirty="0">
                <a:latin typeface="標楷體" pitchFamily="65" charset="-120"/>
                <a:ea typeface="標楷體" pitchFamily="65" charset="-120"/>
              </a:rPr>
              <a:t>受試者同意書簽名頁影本</a:t>
            </a:r>
            <a:r>
              <a:rPr lang="zh-TW" altLang="zh-TW" sz="2200" dirty="0">
                <a:latin typeface="標楷體" pitchFamily="65" charset="-120"/>
                <a:ea typeface="標楷體" pitchFamily="65" charset="-120"/>
              </a:rPr>
              <a:t>（</a:t>
            </a:r>
            <a:r>
              <a:rPr lang="zh-TW" altLang="zh-TW" sz="2200" b="1" u="sng" dirty="0">
                <a:latin typeface="標楷體" pitchFamily="65" charset="-120"/>
                <a:ea typeface="標楷體" pitchFamily="65" charset="-120"/>
              </a:rPr>
              <a:t>第一位新簽署的個案須檢附完整版</a:t>
            </a:r>
            <a:r>
              <a:rPr lang="zh-TW" altLang="zh-TW" sz="2200" dirty="0">
                <a:latin typeface="標楷體" pitchFamily="65" charset="-120"/>
                <a:ea typeface="標楷體" pitchFamily="65" charset="-120"/>
              </a:rPr>
              <a:t>）</a:t>
            </a:r>
            <a:endParaRPr lang="zh-TW" altLang="zh-TW" dirty="0">
              <a:latin typeface="標楷體" pitchFamily="65" charset="-120"/>
              <a:ea typeface="標楷體" pitchFamily="65" charset="-120"/>
            </a:endParaRPr>
          </a:p>
          <a:p>
            <a:pPr marL="274320" lvl="3" indent="0">
              <a:lnSpc>
                <a:spcPct val="110000"/>
              </a:lnSpc>
              <a:spcBef>
                <a:spcPts val="600"/>
              </a:spcBef>
              <a:buFont typeface="Wingdings" panose="05000000000000000000" pitchFamily="2" charset="2"/>
              <a:buChar char="p"/>
            </a:pPr>
            <a:r>
              <a:rPr lang="zh-TW" altLang="zh-TW" sz="2200" b="1" u="sng" dirty="0">
                <a:solidFill>
                  <a:srgbClr val="FF0000"/>
                </a:solidFill>
                <a:latin typeface="標楷體" pitchFamily="65" charset="-120"/>
                <a:ea typeface="標楷體" pitchFamily="65" charset="-120"/>
              </a:rPr>
              <a:t>受試者同意書簽署明細</a:t>
            </a:r>
            <a:endParaRPr lang="en-US" altLang="zh-TW" sz="2200" b="1" u="sng" dirty="0">
              <a:solidFill>
                <a:srgbClr val="FF0000"/>
              </a:solidFill>
              <a:latin typeface="標楷體" pitchFamily="65" charset="-120"/>
              <a:ea typeface="標楷體" pitchFamily="65" charset="-120"/>
            </a:endParaRPr>
          </a:p>
          <a:p>
            <a:pPr marL="854075" lvl="4" indent="-352425">
              <a:lnSpc>
                <a:spcPct val="110000"/>
              </a:lnSpc>
              <a:spcBef>
                <a:spcPts val="600"/>
              </a:spcBef>
              <a:buNone/>
            </a:pPr>
            <a:r>
              <a:rPr lang="en-US" altLang="zh-TW" sz="2200" b="1" u="sng" dirty="0">
                <a:solidFill>
                  <a:srgbClr val="7030A0"/>
                </a:solidFill>
                <a:latin typeface="標楷體" pitchFamily="65" charset="-120"/>
                <a:ea typeface="標楷體" pitchFamily="65" charset="-120"/>
              </a:rPr>
              <a:t>※</a:t>
            </a:r>
            <a:r>
              <a:rPr lang="zh-TW" altLang="en-US" sz="2200" b="1" u="sng" dirty="0">
                <a:solidFill>
                  <a:srgbClr val="7030A0"/>
                </a:solidFill>
                <a:latin typeface="標楷體" pitchFamily="65" charset="-120"/>
                <a:ea typeface="標楷體" pitchFamily="65" charset="-120"/>
              </a:rPr>
              <a:t>收案、完成、退出人數等要跟後續要填的「持續審查申請書」中人數一致</a:t>
            </a:r>
            <a:endParaRPr lang="en-US" altLang="zh-TW" sz="2200" b="1" u="sng" dirty="0">
              <a:solidFill>
                <a:srgbClr val="7030A0"/>
              </a:solidFill>
              <a:latin typeface="標楷體" pitchFamily="65" charset="-120"/>
              <a:ea typeface="標楷體" pitchFamily="65" charset="-120"/>
            </a:endParaRPr>
          </a:p>
          <a:p>
            <a:pPr marL="854075" lvl="4" indent="-352425">
              <a:lnSpc>
                <a:spcPct val="110000"/>
              </a:lnSpc>
              <a:spcBef>
                <a:spcPts val="600"/>
              </a:spcBef>
              <a:buNone/>
            </a:pPr>
            <a:r>
              <a:rPr lang="en-US" altLang="zh-TW" sz="2200" b="1" u="sng" dirty="0">
                <a:solidFill>
                  <a:srgbClr val="7030A0"/>
                </a:solidFill>
                <a:latin typeface="標楷體" pitchFamily="65" charset="-120"/>
                <a:ea typeface="標楷體" pitchFamily="65" charset="-120"/>
              </a:rPr>
              <a:t>※</a:t>
            </a:r>
            <a:r>
              <a:rPr lang="zh-TW" altLang="en-US" sz="2200" b="1" u="sng" dirty="0">
                <a:solidFill>
                  <a:srgbClr val="7030A0"/>
                </a:solidFill>
                <a:latin typeface="標楷體" pitchFamily="65" charset="-120"/>
                <a:ea typeface="標楷體" pitchFamily="65" charset="-120"/>
              </a:rPr>
              <a:t>請務必記得將</a:t>
            </a:r>
            <a:r>
              <a:rPr lang="en-US" altLang="zh-TW" sz="2200" b="1" u="sng" dirty="0">
                <a:solidFill>
                  <a:srgbClr val="7030A0"/>
                </a:solidFill>
                <a:latin typeface="標楷體" pitchFamily="65" charset="-120"/>
                <a:ea typeface="標楷體" pitchFamily="65" charset="-120"/>
              </a:rPr>
              <a:t>EXCEL</a:t>
            </a:r>
            <a:r>
              <a:rPr lang="zh-TW" altLang="en-US" sz="2200" b="1" u="sng" dirty="0">
                <a:solidFill>
                  <a:srgbClr val="7030A0"/>
                </a:solidFill>
                <a:latin typeface="標楷體" pitchFamily="65" charset="-120"/>
                <a:ea typeface="標楷體" pitchFamily="65" charset="-120"/>
              </a:rPr>
              <a:t>之範例資料刪除，填入正確資料</a:t>
            </a:r>
            <a:endParaRPr lang="en-US" altLang="zh-TW" sz="2200" b="1" u="sng" dirty="0">
              <a:solidFill>
                <a:srgbClr val="7030A0"/>
              </a:solidFill>
              <a:latin typeface="標楷體" pitchFamily="65" charset="-120"/>
              <a:ea typeface="標楷體" pitchFamily="65" charset="-120"/>
            </a:endParaRPr>
          </a:p>
          <a:p>
            <a:pPr marL="854075" lvl="4" indent="-352425">
              <a:lnSpc>
                <a:spcPct val="110000"/>
              </a:lnSpc>
              <a:spcBef>
                <a:spcPts val="600"/>
              </a:spcBef>
              <a:buNone/>
            </a:pPr>
            <a:r>
              <a:rPr lang="en-US" altLang="zh-TW" sz="2200" b="1" u="sng" dirty="0">
                <a:solidFill>
                  <a:srgbClr val="7030A0"/>
                </a:solidFill>
                <a:latin typeface="標楷體" pitchFamily="65" charset="-120"/>
                <a:ea typeface="標楷體" pitchFamily="65" charset="-120"/>
              </a:rPr>
              <a:t>※</a:t>
            </a:r>
            <a:r>
              <a:rPr lang="zh-TW" altLang="en-US" sz="2200" b="1" u="sng" dirty="0">
                <a:solidFill>
                  <a:srgbClr val="7030A0"/>
                </a:solidFill>
                <a:latin typeface="標楷體" pitchFamily="65" charset="-120"/>
                <a:ea typeface="標楷體" pitchFamily="65" charset="-120"/>
              </a:rPr>
              <a:t>可以視情況增加自己需要的欄位</a:t>
            </a:r>
            <a:r>
              <a:rPr lang="en-US" altLang="zh-TW" sz="2200" b="1" u="sng" dirty="0">
                <a:solidFill>
                  <a:srgbClr val="7030A0"/>
                </a:solidFill>
                <a:latin typeface="標楷體" pitchFamily="65" charset="-120"/>
                <a:ea typeface="標楷體" pitchFamily="65" charset="-120"/>
              </a:rPr>
              <a:t>(</a:t>
            </a:r>
            <a:r>
              <a:rPr lang="zh-TW" altLang="en-US" sz="2200" b="1" u="sng" dirty="0">
                <a:solidFill>
                  <a:srgbClr val="7030A0"/>
                </a:solidFill>
                <a:latin typeface="標楷體" pitchFamily="65" charset="-120"/>
                <a:ea typeface="標楷體" pitchFamily="65" charset="-120"/>
              </a:rPr>
              <a:t>如</a:t>
            </a:r>
            <a:r>
              <a:rPr lang="en-US" altLang="zh-TW" sz="2200" b="1" u="sng" dirty="0">
                <a:solidFill>
                  <a:srgbClr val="7030A0"/>
                </a:solidFill>
                <a:latin typeface="標楷體" pitchFamily="65" charset="-120"/>
                <a:ea typeface="標楷體" pitchFamily="65" charset="-120"/>
              </a:rPr>
              <a:t>:</a:t>
            </a:r>
            <a:r>
              <a:rPr lang="zh-TW" altLang="en-US" sz="2200" b="1" u="sng" dirty="0">
                <a:solidFill>
                  <a:srgbClr val="7030A0"/>
                </a:solidFill>
                <a:latin typeface="標楷體" pitchFamily="65" charset="-120"/>
                <a:ea typeface="標楷體" pitchFamily="65" charset="-120"/>
              </a:rPr>
              <a:t> 篩選日期</a:t>
            </a:r>
            <a:r>
              <a:rPr lang="en-US" altLang="zh-TW" sz="2200" b="1" u="sng" dirty="0">
                <a:solidFill>
                  <a:srgbClr val="7030A0"/>
                </a:solidFill>
                <a:latin typeface="標楷體" pitchFamily="65" charset="-120"/>
                <a:ea typeface="標楷體" pitchFamily="65" charset="-120"/>
              </a:rPr>
              <a:t>…</a:t>
            </a:r>
            <a:r>
              <a:rPr lang="zh-TW" altLang="en-US" sz="2200" b="1" u="sng" dirty="0">
                <a:solidFill>
                  <a:srgbClr val="7030A0"/>
                </a:solidFill>
                <a:latin typeface="標楷體" pitchFamily="65" charset="-120"/>
                <a:ea typeface="標楷體" pitchFamily="65" charset="-120"/>
              </a:rPr>
              <a:t>等</a:t>
            </a:r>
            <a:r>
              <a:rPr lang="en-US" altLang="zh-TW" sz="2200" b="1" u="sng" dirty="0">
                <a:solidFill>
                  <a:srgbClr val="7030A0"/>
                </a:solidFill>
                <a:latin typeface="標楷體" pitchFamily="65" charset="-120"/>
                <a:ea typeface="標楷體" pitchFamily="65" charset="-120"/>
              </a:rPr>
              <a:t>)</a:t>
            </a:r>
          </a:p>
          <a:p>
            <a:pPr marL="274320" lvl="3" indent="0">
              <a:lnSpc>
                <a:spcPct val="110000"/>
              </a:lnSpc>
              <a:spcBef>
                <a:spcPts val="600"/>
              </a:spcBef>
              <a:buNone/>
            </a:pPr>
            <a:endParaRPr lang="zh-TW" altLang="zh-TW" sz="2600" b="1" u="sng" dirty="0">
              <a:solidFill>
                <a:srgbClr val="FF0000"/>
              </a:solidFill>
              <a:latin typeface="標楷體" pitchFamily="65" charset="-120"/>
              <a:ea typeface="標楷體" pitchFamily="65" charset="-120"/>
            </a:endParaRPr>
          </a:p>
          <a:p>
            <a:pPr marL="531813" lvl="3" indent="-258763">
              <a:lnSpc>
                <a:spcPct val="110000"/>
              </a:lnSpc>
              <a:spcBef>
                <a:spcPts val="600"/>
              </a:spcBef>
              <a:buFont typeface="Wingdings" panose="05000000000000000000" pitchFamily="2" charset="2"/>
              <a:buChar char="p"/>
            </a:pPr>
            <a:r>
              <a:rPr lang="zh-TW" altLang="zh-TW" sz="2200" b="1" u="sng" dirty="0">
                <a:solidFill>
                  <a:srgbClr val="FF0000"/>
                </a:solidFill>
                <a:latin typeface="標楷體" pitchFamily="65" charset="-120"/>
                <a:ea typeface="標楷體" pitchFamily="65" charset="-120"/>
              </a:rPr>
              <a:t>第一</a:t>
            </a:r>
            <a:r>
              <a:rPr lang="zh-TW" altLang="en-US" sz="2200" b="1" u="sng" dirty="0">
                <a:solidFill>
                  <a:srgbClr val="FF0000"/>
                </a:solidFill>
                <a:latin typeface="標楷體" pitchFamily="65" charset="-120"/>
                <a:ea typeface="標楷體" pitchFamily="65" charset="-120"/>
              </a:rPr>
              <a:t>位</a:t>
            </a:r>
            <a:r>
              <a:rPr lang="zh-TW" altLang="zh-TW" sz="2200" b="1" u="sng" dirty="0">
                <a:solidFill>
                  <a:srgbClr val="FF0000"/>
                </a:solidFill>
                <a:latin typeface="標楷體" pitchFamily="65" charset="-120"/>
                <a:ea typeface="標楷體" pitchFamily="65" charset="-120"/>
              </a:rPr>
              <a:t>個案完整版受試者</a:t>
            </a:r>
            <a:r>
              <a:rPr lang="zh-TW" altLang="en-US" sz="2200" b="1" u="sng" dirty="0">
                <a:solidFill>
                  <a:srgbClr val="FF0000"/>
                </a:solidFill>
                <a:latin typeface="標楷體" pitchFamily="65" charset="-120"/>
                <a:ea typeface="標楷體" pitchFamily="65" charset="-120"/>
              </a:rPr>
              <a:t>同意書</a:t>
            </a:r>
            <a:endParaRPr lang="en-US" altLang="zh-TW" sz="2200" b="1" u="sng" dirty="0">
              <a:solidFill>
                <a:srgbClr val="FF0000"/>
              </a:solidFill>
              <a:latin typeface="標楷體" pitchFamily="65" charset="-120"/>
              <a:ea typeface="標楷體" pitchFamily="65" charset="-120"/>
            </a:endParaRPr>
          </a:p>
          <a:p>
            <a:pPr marL="531813" lvl="3" indent="-258763">
              <a:lnSpc>
                <a:spcPct val="110000"/>
              </a:lnSpc>
              <a:spcBef>
                <a:spcPts val="600"/>
              </a:spcBef>
              <a:buFont typeface="Wingdings" panose="05000000000000000000" pitchFamily="2" charset="2"/>
              <a:buChar char="p"/>
            </a:pPr>
            <a:r>
              <a:rPr lang="zh-TW" altLang="zh-TW" sz="2200" b="1" u="sng" dirty="0">
                <a:solidFill>
                  <a:srgbClr val="FF0000"/>
                </a:solidFill>
                <a:latin typeface="標楷體" pitchFamily="65" charset="-120"/>
                <a:ea typeface="標楷體" pitchFamily="65" charset="-120"/>
              </a:rPr>
              <a:t>本次報告期間新簽署</a:t>
            </a:r>
            <a:r>
              <a:rPr lang="zh-TW" altLang="zh-TW" sz="2200" b="1" dirty="0">
                <a:solidFill>
                  <a:srgbClr val="FF0000"/>
                </a:solidFill>
                <a:latin typeface="標楷體" pitchFamily="65" charset="-120"/>
                <a:ea typeface="標楷體" pitchFamily="65" charset="-120"/>
              </a:rPr>
              <a:t>之受試者同意書</a:t>
            </a:r>
            <a:r>
              <a:rPr lang="zh-TW" altLang="zh-TW" sz="2200" dirty="0">
                <a:solidFill>
                  <a:srgbClr val="FF0000"/>
                </a:solidFill>
                <a:latin typeface="標楷體" pitchFamily="65" charset="-120"/>
                <a:ea typeface="標楷體" pitchFamily="65" charset="-120"/>
              </a:rPr>
              <a:t>（</a:t>
            </a:r>
            <a:r>
              <a:rPr lang="zh-TW" altLang="zh-TW" sz="2200" b="1" u="sng" dirty="0">
                <a:solidFill>
                  <a:srgbClr val="FF0000"/>
                </a:solidFill>
                <a:latin typeface="標楷體" pitchFamily="65" charset="-120"/>
                <a:ea typeface="標楷體" pitchFamily="65" charset="-120"/>
              </a:rPr>
              <a:t>首頁、勾選項目頁、簽名頁</a:t>
            </a:r>
            <a:r>
              <a:rPr lang="zh-TW" altLang="zh-TW" sz="2200" dirty="0">
                <a:solidFill>
                  <a:srgbClr val="FF0000"/>
                </a:solidFill>
                <a:latin typeface="標楷體" pitchFamily="65" charset="-120"/>
                <a:ea typeface="標楷體" pitchFamily="65" charset="-120"/>
              </a:rPr>
              <a:t>）</a:t>
            </a:r>
            <a:endParaRPr lang="en-US" altLang="zh-TW" sz="2200" b="1" u="sng" dirty="0">
              <a:solidFill>
                <a:srgbClr val="FF0000"/>
              </a:solidFill>
              <a:latin typeface="標楷體" pitchFamily="65" charset="-120"/>
              <a:ea typeface="標楷體" pitchFamily="65" charset="-120"/>
            </a:endParaRPr>
          </a:p>
          <a:p>
            <a:pPr marL="274320" lvl="3" indent="0">
              <a:lnSpc>
                <a:spcPct val="110000"/>
              </a:lnSpc>
              <a:spcBef>
                <a:spcPts val="600"/>
              </a:spcBef>
              <a:buNone/>
            </a:pPr>
            <a:r>
              <a:rPr lang="en-US" altLang="zh-TW" sz="2200" b="1" u="sng" dirty="0">
                <a:solidFill>
                  <a:srgbClr val="002060"/>
                </a:solidFill>
                <a:latin typeface="標楷體" pitchFamily="65" charset="-120"/>
                <a:ea typeface="標楷體" pitchFamily="65" charset="-120"/>
              </a:rPr>
              <a:t>※</a:t>
            </a:r>
            <a:r>
              <a:rPr lang="zh-TW" altLang="en-US" sz="2200" b="1" u="sng" dirty="0">
                <a:solidFill>
                  <a:srgbClr val="002060"/>
                </a:solidFill>
                <a:latin typeface="標楷體" pitchFamily="65" charset="-120"/>
                <a:ea typeface="標楷體" pitchFamily="65" charset="-120"/>
              </a:rPr>
              <a:t>問卷案僅抽審</a:t>
            </a:r>
            <a:r>
              <a:rPr lang="en-US" altLang="zh-TW" sz="2200" b="1" u="sng" dirty="0">
                <a:solidFill>
                  <a:srgbClr val="002060"/>
                </a:solidFill>
                <a:latin typeface="標楷體" pitchFamily="65" charset="-120"/>
                <a:ea typeface="標楷體" pitchFamily="65" charset="-120"/>
              </a:rPr>
              <a:t>30</a:t>
            </a:r>
            <a:r>
              <a:rPr lang="zh-TW" altLang="en-US" sz="2200" b="1" u="sng" dirty="0">
                <a:solidFill>
                  <a:srgbClr val="002060"/>
                </a:solidFill>
                <a:latin typeface="標楷體" pitchFamily="65" charset="-120"/>
                <a:ea typeface="標楷體" pitchFamily="65" charset="-120"/>
              </a:rPr>
              <a:t>份，並請在受試者簽署明細中標示抽審者</a:t>
            </a:r>
            <a:endParaRPr lang="zh-TW" altLang="en-US" dirty="0">
              <a:solidFill>
                <a:srgbClr val="002060"/>
              </a:solidFill>
              <a:latin typeface="標楷體" pitchFamily="65" charset="-120"/>
              <a:ea typeface="標楷體" pitchFamily="65" charset="-120"/>
            </a:endParaRPr>
          </a:p>
        </p:txBody>
      </p:sp>
      <p:sp>
        <p:nvSpPr>
          <p:cNvPr id="4" name="標題 1"/>
          <p:cNvSpPr txBox="1">
            <a:spLocks/>
          </p:cNvSpPr>
          <p:nvPr/>
        </p:nvSpPr>
        <p:spPr>
          <a:xfrm>
            <a:off x="0" y="0"/>
            <a:ext cx="8244408"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b="1" dirty="0">
                <a:solidFill>
                  <a:schemeClr val="tx1"/>
                </a:solidFill>
                <a:latin typeface="標楷體" pitchFamily="65" charset="-120"/>
                <a:ea typeface="標楷體" pitchFamily="65" charset="-120"/>
              </a:rPr>
              <a:t> </a:t>
            </a:r>
            <a:r>
              <a:rPr lang="en-US" altLang="zh-TW" sz="2800" b="1" dirty="0">
                <a:solidFill>
                  <a:schemeClr val="tx1"/>
                </a:solidFill>
                <a:latin typeface="標楷體" pitchFamily="65" charset="-120"/>
                <a:ea typeface="標楷體" pitchFamily="65" charset="-120"/>
              </a:rPr>
              <a:t>Step2.</a:t>
            </a:r>
            <a:r>
              <a:rPr lang="zh-TW" altLang="en-US" sz="2800" b="1" dirty="0">
                <a:solidFill>
                  <a:schemeClr val="tx1"/>
                </a:solidFill>
                <a:latin typeface="標楷體" pitchFamily="65" charset="-120"/>
                <a:ea typeface="標楷體" pitchFamily="65" charset="-120"/>
              </a:rPr>
              <a:t>依「送審文件清單」標示，準備相關文件</a:t>
            </a:r>
            <a:r>
              <a:rPr lang="en-US" altLang="zh-TW" sz="2800" b="1" dirty="0">
                <a:solidFill>
                  <a:schemeClr val="tx1"/>
                </a:solidFill>
                <a:latin typeface="標楷體" pitchFamily="65" charset="-120"/>
                <a:ea typeface="標楷體" pitchFamily="65" charset="-120"/>
              </a:rPr>
              <a:t>-2</a:t>
            </a:r>
            <a:endParaRPr lang="zh-TW" altLang="en-US" sz="2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92082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01824"/>
            <a:ext cx="8280920" cy="5767536"/>
          </a:xfrm>
        </p:spPr>
        <p:txBody>
          <a:bodyPr>
            <a:normAutofit fontScale="92500" lnSpcReduction="10000"/>
          </a:bodyPr>
          <a:lstStyle/>
          <a:p>
            <a:pPr marL="358775" lvl="1" indent="-358775">
              <a:buFont typeface="Wingdings" panose="05000000000000000000" pitchFamily="2" charset="2"/>
              <a:buChar char="p"/>
            </a:pPr>
            <a:r>
              <a:rPr lang="zh-TW" altLang="zh-TW" sz="2600" dirty="0">
                <a:latin typeface="標楷體" pitchFamily="65" charset="-120"/>
                <a:ea typeface="標楷體" pitchFamily="65" charset="-120"/>
              </a:rPr>
              <a:t>人體生物資料庫倫理委員會核准函影本</a:t>
            </a:r>
            <a:r>
              <a:rPr lang="zh-TW" altLang="en-US" sz="2600" dirty="0">
                <a:latin typeface="標楷體" pitchFamily="65" charset="-120"/>
                <a:ea typeface="標楷體" pitchFamily="65" charset="-120"/>
              </a:rPr>
              <a:t>及檢體提領單</a:t>
            </a:r>
            <a:endParaRPr lang="en-US" altLang="zh-TW" sz="2600" dirty="0">
              <a:latin typeface="標楷體" pitchFamily="65" charset="-120"/>
              <a:ea typeface="標楷體" pitchFamily="65" charset="-120"/>
            </a:endParaRPr>
          </a:p>
          <a:p>
            <a:pPr marL="633095" lvl="2" indent="-358775">
              <a:buNone/>
            </a:pPr>
            <a:r>
              <a:rPr lang="zh-TW" altLang="zh-TW" sz="1800" b="1" u="sng" dirty="0">
                <a:solidFill>
                  <a:srgbClr val="0070C0"/>
                </a:solidFill>
                <a:latin typeface="標楷體" pitchFamily="65" charset="-120"/>
                <a:ea typeface="標楷體" pitchFamily="65" charset="-120"/>
              </a:rPr>
              <a:t>（適用於使用本院生物資料庫檢體之研究案）</a:t>
            </a:r>
            <a:endParaRPr lang="en-US" altLang="zh-TW" sz="1800" b="1" u="sng" dirty="0">
              <a:solidFill>
                <a:srgbClr val="0070C0"/>
              </a:solidFill>
              <a:latin typeface="標楷體" pitchFamily="65" charset="-120"/>
              <a:ea typeface="標楷體" pitchFamily="65" charset="-120"/>
            </a:endParaRPr>
          </a:p>
          <a:p>
            <a:pPr marL="358775" lvl="1" indent="-358775">
              <a:buNone/>
            </a:pPr>
            <a:endParaRPr lang="zh-TW" altLang="zh-TW" dirty="0">
              <a:latin typeface="標楷體" pitchFamily="65" charset="-120"/>
              <a:ea typeface="標楷體" pitchFamily="65" charset="-120"/>
            </a:endParaRPr>
          </a:p>
          <a:p>
            <a:pPr marL="358775" lvl="1" indent="-358775">
              <a:lnSpc>
                <a:spcPts val="120"/>
              </a:lnSpc>
              <a:spcBef>
                <a:spcPts val="0"/>
              </a:spcBef>
            </a:pPr>
            <a:r>
              <a:rPr lang="en-US" altLang="zh-TW" b="1" dirty="0">
                <a:solidFill>
                  <a:srgbClr val="FF0000"/>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 </a:t>
            </a:r>
            <a:r>
              <a:rPr lang="zh-TW" altLang="zh-TW" b="1" dirty="0">
                <a:solidFill>
                  <a:srgbClr val="FF0000"/>
                </a:solidFill>
                <a:latin typeface="標楷體" pitchFamily="65" charset="-120"/>
                <a:ea typeface="標楷體" pitchFamily="65" charset="-120"/>
              </a:rPr>
              <a:t>展延</a:t>
            </a:r>
            <a:r>
              <a:rPr lang="zh-TW" altLang="en-US" b="1" dirty="0">
                <a:solidFill>
                  <a:srgbClr val="FF0000"/>
                </a:solidFill>
                <a:latin typeface="標楷體" pitchFamily="65" charset="-120"/>
                <a:ea typeface="標楷體" pitchFamily="65" charset="-120"/>
              </a:rPr>
              <a:t>核准函效期時，</a:t>
            </a:r>
            <a:r>
              <a:rPr lang="zh-TW" altLang="zh-TW" b="1" dirty="0">
                <a:solidFill>
                  <a:srgbClr val="FF0000"/>
                </a:solidFill>
                <a:latin typeface="標楷體" pitchFamily="65" charset="-120"/>
                <a:ea typeface="標楷體" pitchFamily="65" charset="-120"/>
              </a:rPr>
              <a:t>需</a:t>
            </a:r>
            <a:r>
              <a:rPr lang="zh-TW" altLang="en-US" b="1" dirty="0">
                <a:solidFill>
                  <a:srgbClr val="FF0000"/>
                </a:solidFill>
                <a:latin typeface="標楷體" pitchFamily="65" charset="-120"/>
                <a:ea typeface="標楷體" pitchFamily="65" charset="-120"/>
              </a:rPr>
              <a:t>檢附下列文件</a:t>
            </a:r>
            <a:r>
              <a:rPr lang="en-US" altLang="zh-TW" dirty="0">
                <a:latin typeface="標楷體" pitchFamily="65" charset="-120"/>
                <a:ea typeface="標楷體" pitchFamily="65" charset="-120"/>
              </a:rPr>
              <a:t> </a:t>
            </a:r>
          </a:p>
          <a:p>
            <a:pPr marL="358775" lvl="1" indent="-358775">
              <a:buNone/>
            </a:pPr>
            <a:endParaRPr lang="en-US" altLang="zh-TW" sz="2000" b="1" dirty="0">
              <a:solidFill>
                <a:srgbClr val="FF0000"/>
              </a:solidFill>
              <a:latin typeface="標楷體" pitchFamily="65" charset="-120"/>
              <a:ea typeface="標楷體" pitchFamily="65" charset="-120"/>
            </a:endParaRPr>
          </a:p>
          <a:p>
            <a:pPr marL="625475" lvl="1" indent="-266700">
              <a:spcBef>
                <a:spcPts val="0"/>
              </a:spcBef>
              <a:buFont typeface="Wingdings" panose="05000000000000000000" pitchFamily="2" charset="2"/>
              <a:buChar char="p"/>
            </a:pPr>
            <a:r>
              <a:rPr lang="zh-TW" altLang="zh-TW" sz="2600" dirty="0">
                <a:latin typeface="標楷體" pitchFamily="65" charset="-120"/>
                <a:ea typeface="標楷體" pitchFamily="65" charset="-120"/>
              </a:rPr>
              <a:t>奇美醫院顯著財務利益暨非財務關係申報說明及申報表</a:t>
            </a:r>
            <a:r>
              <a:rPr lang="zh-TW" altLang="en-US" sz="2600" dirty="0">
                <a:latin typeface="標楷體" pitchFamily="65" charset="-120"/>
                <a:ea typeface="標楷體" pitchFamily="65" charset="-120"/>
              </a:rPr>
              <a:t>，請至</a:t>
            </a:r>
            <a:r>
              <a:rPr lang="en-US" altLang="zh-TW"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PTMS【</a:t>
            </a:r>
            <a:r>
              <a:rPr lang="zh-TW" altLang="en-US"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顯著利益申報</a:t>
            </a:r>
            <a:r>
              <a:rPr lang="en-US" altLang="zh-TW"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600" dirty="0">
                <a:latin typeface="標楷體" pitchFamily="65" charset="-120"/>
                <a:ea typeface="標楷體" pitchFamily="65" charset="-120"/>
              </a:rPr>
              <a:t>填寫</a:t>
            </a:r>
            <a:r>
              <a:rPr lang="zh-TW" altLang="en-US"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勾選後，</a:t>
            </a:r>
            <a:r>
              <a:rPr lang="zh-TW" altLang="en-US" sz="2600" dirty="0">
                <a:latin typeface="標楷體" pitchFamily="65" charset="-120"/>
                <a:ea typeface="標楷體" pitchFamily="65" charset="-120"/>
              </a:rPr>
              <a:t>下載簽名。</a:t>
            </a:r>
            <a:endParaRPr lang="en-US" altLang="zh-TW" sz="2600" dirty="0">
              <a:latin typeface="標楷體" pitchFamily="65" charset="-120"/>
              <a:ea typeface="標楷體" pitchFamily="65" charset="-120"/>
            </a:endParaRPr>
          </a:p>
          <a:p>
            <a:pPr marL="358775" lvl="2" indent="-358775">
              <a:buNone/>
            </a:pPr>
            <a:r>
              <a:rPr lang="zh-TW" altLang="en-US" b="1" dirty="0">
                <a:solidFill>
                  <a:srgbClr val="0070C0"/>
                </a:solidFill>
                <a:latin typeface="標楷體" pitchFamily="65" charset="-120"/>
                <a:ea typeface="標楷體" pitchFamily="65" charset="-120"/>
              </a:rPr>
              <a:t>    </a:t>
            </a:r>
            <a:r>
              <a:rPr lang="en-US" altLang="zh-TW" sz="2200" b="1" dirty="0">
                <a:solidFill>
                  <a:srgbClr val="0070C0"/>
                </a:solidFill>
                <a:latin typeface="標楷體" pitchFamily="65" charset="-120"/>
                <a:ea typeface="標楷體" pitchFamily="65" charset="-120"/>
              </a:rPr>
              <a:t>※</a:t>
            </a:r>
            <a:r>
              <a:rPr lang="zh-TW" altLang="en-US" sz="2200" b="1" dirty="0">
                <a:solidFill>
                  <a:srgbClr val="0070C0"/>
                </a:solidFill>
                <a:latin typeface="標楷體" pitchFamily="65" charset="-120"/>
                <a:ea typeface="標楷體" pitchFamily="65" charset="-120"/>
              </a:rPr>
              <a:t> </a:t>
            </a:r>
            <a:r>
              <a:rPr lang="zh-TW" altLang="en-US" sz="2200" b="1" u="sng" dirty="0">
                <a:solidFill>
                  <a:srgbClr val="0070C0"/>
                </a:solidFill>
                <a:latin typeface="標楷體" pitchFamily="65" charset="-120"/>
                <a:ea typeface="標楷體" pitchFamily="65" charset="-120"/>
              </a:rPr>
              <a:t>所有研究團隊人員一人一份</a:t>
            </a:r>
            <a:endParaRPr lang="en-US" altLang="zh-TW" sz="2200" b="1" u="sng" dirty="0">
              <a:solidFill>
                <a:srgbClr val="0070C0"/>
              </a:solidFill>
              <a:latin typeface="標楷體" pitchFamily="65" charset="-120"/>
              <a:ea typeface="標楷體" pitchFamily="65" charset="-120"/>
            </a:endParaRPr>
          </a:p>
          <a:p>
            <a:pPr marL="358775" lvl="2" indent="-358775">
              <a:buNone/>
            </a:pPr>
            <a:endParaRPr lang="zh-TW" altLang="zh-TW" b="1" u="sng" dirty="0">
              <a:solidFill>
                <a:srgbClr val="0070C0"/>
              </a:solidFill>
              <a:latin typeface="標楷體" pitchFamily="65" charset="-120"/>
              <a:ea typeface="標楷體" pitchFamily="65" charset="-120"/>
            </a:endParaRPr>
          </a:p>
          <a:p>
            <a:pPr marL="717550" lvl="1" indent="-358775">
              <a:buFont typeface="Wingdings" panose="05000000000000000000" pitchFamily="2" charset="2"/>
              <a:buChar char="p"/>
            </a:pPr>
            <a:r>
              <a:rPr lang="zh-TW" altLang="zh-TW" sz="2600" dirty="0">
                <a:latin typeface="標楷體" pitchFamily="65" charset="-120"/>
                <a:ea typeface="標楷體" pitchFamily="65" charset="-120"/>
              </a:rPr>
              <a:t>研究人員持續教育訓練證明</a:t>
            </a:r>
            <a:r>
              <a:rPr lang="en-US" altLang="zh-TW" sz="2600" dirty="0">
                <a:latin typeface="標楷體" pitchFamily="65" charset="-120"/>
                <a:ea typeface="標楷體" pitchFamily="65" charset="-120"/>
              </a:rPr>
              <a:t>:</a:t>
            </a:r>
          </a:p>
          <a:p>
            <a:pPr marL="890588" lvl="2" indent="-617538">
              <a:lnSpc>
                <a:spcPct val="120000"/>
              </a:lnSpc>
              <a:buNone/>
            </a:pPr>
            <a:r>
              <a:rPr lang="zh-TW" altLang="en-US" sz="2200" b="1" dirty="0">
                <a:solidFill>
                  <a:srgbClr val="0070C0"/>
                </a:solidFill>
                <a:latin typeface="標楷體" pitchFamily="65" charset="-120"/>
                <a:ea typeface="標楷體" pitchFamily="65" charset="-120"/>
              </a:rPr>
              <a:t>  </a:t>
            </a:r>
            <a:r>
              <a:rPr lang="en-US" altLang="zh-TW" sz="2200" b="1" dirty="0">
                <a:solidFill>
                  <a:srgbClr val="0070C0"/>
                </a:solidFill>
                <a:latin typeface="標楷體" pitchFamily="65" charset="-120"/>
                <a:ea typeface="標楷體" pitchFamily="65" charset="-120"/>
              </a:rPr>
              <a:t>※</a:t>
            </a:r>
            <a:r>
              <a:rPr lang="zh-TW" altLang="en-US" sz="2200" b="1" dirty="0">
                <a:solidFill>
                  <a:srgbClr val="0070C0"/>
                </a:solidFill>
                <a:latin typeface="標楷體" pitchFamily="65" charset="-120"/>
                <a:ea typeface="標楷體" pitchFamily="65" charset="-120"/>
              </a:rPr>
              <a:t> </a:t>
            </a:r>
            <a:r>
              <a:rPr lang="zh-TW" altLang="en-US" sz="2200" b="1" u="sng" dirty="0">
                <a:solidFill>
                  <a:srgbClr val="0070C0"/>
                </a:solidFill>
                <a:latin typeface="標楷體" pitchFamily="65" charset="-120"/>
                <a:ea typeface="標楷體" pitchFamily="65" charset="-120"/>
              </a:rPr>
              <a:t>計畫主持人、協同主持人及研究人員或助理皆須檢附</a:t>
            </a:r>
            <a:endParaRPr lang="en-US" altLang="zh-TW" sz="2200" b="1" u="sng" dirty="0">
              <a:solidFill>
                <a:srgbClr val="0070C0"/>
              </a:solidFill>
              <a:latin typeface="標楷體" pitchFamily="65" charset="-120"/>
              <a:ea typeface="標楷體" pitchFamily="65" charset="-120"/>
            </a:endParaRPr>
          </a:p>
          <a:p>
            <a:pPr marL="890588" lvl="2" indent="-617538">
              <a:lnSpc>
                <a:spcPct val="120000"/>
              </a:lnSpc>
              <a:buNone/>
            </a:pPr>
            <a:r>
              <a:rPr lang="zh-TW" altLang="en-US" sz="2200" b="1" dirty="0">
                <a:solidFill>
                  <a:srgbClr val="0070C0"/>
                </a:solidFill>
                <a:latin typeface="標楷體" pitchFamily="65" charset="-120"/>
                <a:ea typeface="標楷體" pitchFamily="65" charset="-120"/>
              </a:rPr>
              <a:t>   </a:t>
            </a:r>
            <a:r>
              <a:rPr lang="zh-TW"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計畫主持人或協同主持人</a:t>
            </a:r>
            <a:r>
              <a:rPr lang="en-US" altLang="zh-TW" sz="2200" dirty="0">
                <a:latin typeface="標楷體" pitchFamily="65" charset="-120"/>
                <a:ea typeface="標楷體" pitchFamily="65" charset="-120"/>
              </a:rPr>
              <a:t>:9</a:t>
            </a:r>
            <a:r>
              <a:rPr lang="zh-TW" altLang="en-US" sz="2200" dirty="0">
                <a:latin typeface="標楷體" pitchFamily="65" charset="-120"/>
                <a:ea typeface="標楷體" pitchFamily="65" charset="-120"/>
              </a:rPr>
              <a:t>小時</a:t>
            </a:r>
            <a:r>
              <a:rPr lang="en-US" altLang="zh-TW" sz="2200" dirty="0">
                <a:latin typeface="標楷體" pitchFamily="65" charset="-120"/>
                <a:ea typeface="標楷體" pitchFamily="65" charset="-120"/>
              </a:rPr>
              <a:t>/3</a:t>
            </a:r>
            <a:r>
              <a:rPr lang="zh-TW" altLang="en-US" sz="2200" dirty="0">
                <a:latin typeface="標楷體" pitchFamily="65" charset="-120"/>
                <a:ea typeface="標楷體" pitchFamily="65" charset="-120"/>
              </a:rPr>
              <a:t>年；其他研究人員</a:t>
            </a:r>
            <a:r>
              <a:rPr lang="en-US" altLang="zh-TW" sz="2200" dirty="0">
                <a:latin typeface="標楷體" pitchFamily="65" charset="-120"/>
                <a:ea typeface="標楷體" pitchFamily="65" charset="-120"/>
              </a:rPr>
              <a:t>:2</a:t>
            </a:r>
            <a:r>
              <a:rPr lang="zh-TW" altLang="en-US" sz="2200" dirty="0">
                <a:latin typeface="標楷體" pitchFamily="65" charset="-120"/>
                <a:ea typeface="標楷體" pitchFamily="65" charset="-120"/>
              </a:rPr>
              <a:t>小時</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年</a:t>
            </a:r>
            <a:r>
              <a:rPr lang="zh-TW"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人體試驗相關課程學分</a:t>
            </a:r>
            <a:r>
              <a:rPr lang="zh-TW" altLang="en-US" sz="2200" b="1" u="sng" dirty="0">
                <a:solidFill>
                  <a:srgbClr val="0070C0"/>
                </a:solidFill>
                <a:latin typeface="標楷體" pitchFamily="65" charset="-120"/>
                <a:ea typeface="標楷體" pitchFamily="65" charset="-120"/>
              </a:rPr>
              <a:t>，時間從收件時間往前推</a:t>
            </a:r>
            <a:r>
              <a:rPr lang="en-US" altLang="zh-TW" sz="2200" b="1" u="sng" dirty="0">
                <a:solidFill>
                  <a:srgbClr val="0070C0"/>
                </a:solidFill>
                <a:latin typeface="標楷體" pitchFamily="65" charset="-120"/>
                <a:ea typeface="標楷體" pitchFamily="65" charset="-120"/>
              </a:rPr>
              <a:t>1</a:t>
            </a:r>
            <a:r>
              <a:rPr lang="zh-TW" altLang="en-US" sz="2200" b="1" u="sng" dirty="0">
                <a:solidFill>
                  <a:srgbClr val="0070C0"/>
                </a:solidFill>
                <a:latin typeface="標楷體" pitchFamily="65" charset="-120"/>
                <a:ea typeface="標楷體" pitchFamily="65" charset="-120"/>
              </a:rPr>
              <a:t>年</a:t>
            </a:r>
            <a:r>
              <a:rPr lang="en-US" altLang="zh-TW" sz="2200" b="1" u="sng" dirty="0">
                <a:solidFill>
                  <a:srgbClr val="0070C0"/>
                </a:solidFill>
                <a:latin typeface="標楷體" pitchFamily="65" charset="-120"/>
                <a:ea typeface="標楷體" pitchFamily="65" charset="-120"/>
              </a:rPr>
              <a:t>(</a:t>
            </a:r>
            <a:r>
              <a:rPr lang="zh-TW" altLang="en-US" sz="2200" b="1" u="sng" dirty="0">
                <a:solidFill>
                  <a:srgbClr val="0070C0"/>
                </a:solidFill>
                <a:latin typeface="標楷體" pitchFamily="65" charset="-120"/>
                <a:ea typeface="標楷體" pitchFamily="65" charset="-120"/>
              </a:rPr>
              <a:t>須維持</a:t>
            </a:r>
            <a:r>
              <a:rPr lang="en-US" altLang="zh-TW" sz="2200" b="1" u="sng" dirty="0">
                <a:solidFill>
                  <a:srgbClr val="0070C0"/>
                </a:solidFill>
                <a:latin typeface="標楷體" pitchFamily="65" charset="-120"/>
                <a:ea typeface="標楷體" pitchFamily="65" charset="-120"/>
              </a:rPr>
              <a:t>3</a:t>
            </a:r>
            <a:r>
              <a:rPr lang="zh-TW" altLang="en-US" sz="2200" b="1" u="sng" dirty="0">
                <a:solidFill>
                  <a:srgbClr val="0070C0"/>
                </a:solidFill>
                <a:latin typeface="標楷體" pitchFamily="65" charset="-120"/>
                <a:ea typeface="標楷體" pitchFamily="65" charset="-120"/>
              </a:rPr>
              <a:t>年內 利益衝突及受試者隱私保護課程各一小時</a:t>
            </a:r>
            <a:r>
              <a:rPr lang="en-US" altLang="zh-TW" sz="2200" b="1" u="sng" dirty="0">
                <a:solidFill>
                  <a:srgbClr val="0070C0"/>
                </a:solidFill>
                <a:latin typeface="標楷體" pitchFamily="65" charset="-120"/>
                <a:ea typeface="標楷體" pitchFamily="65" charset="-120"/>
              </a:rPr>
              <a:t>)</a:t>
            </a:r>
            <a:r>
              <a:rPr lang="zh-TW" altLang="en-US" sz="2200" b="1" u="sng" dirty="0">
                <a:solidFill>
                  <a:srgbClr val="0070C0"/>
                </a:solidFill>
                <a:latin typeface="標楷體" pitchFamily="65" charset="-120"/>
                <a:ea typeface="標楷體" pitchFamily="65" charset="-120"/>
              </a:rPr>
              <a:t>。</a:t>
            </a:r>
            <a:endParaRPr lang="en-US" altLang="zh-TW" sz="2200" b="1" u="sng" dirty="0">
              <a:solidFill>
                <a:srgbClr val="0070C0"/>
              </a:solidFill>
              <a:latin typeface="標楷體" pitchFamily="65" charset="-120"/>
              <a:ea typeface="標楷體" pitchFamily="65" charset="-120"/>
            </a:endParaRPr>
          </a:p>
          <a:p>
            <a:pPr marL="717550" lvl="2" indent="-358775">
              <a:lnSpc>
                <a:spcPct val="120000"/>
              </a:lnSpc>
              <a:buFont typeface="Wingdings" pitchFamily="2" charset="2"/>
              <a:buChar char="p"/>
            </a:pPr>
            <a:r>
              <a:rPr lang="zh-TW" altLang="zh-TW" sz="2600" dirty="0">
                <a:latin typeface="標楷體" pitchFamily="65" charset="-120"/>
                <a:ea typeface="標楷體" pitchFamily="65" charset="-120"/>
              </a:rPr>
              <a:t>審查費收據</a:t>
            </a:r>
            <a:endParaRPr lang="en-US" altLang="zh-TW" sz="2600" dirty="0">
              <a:latin typeface="標楷體" pitchFamily="65" charset="-120"/>
              <a:ea typeface="標楷體" pitchFamily="65" charset="-120"/>
            </a:endParaRPr>
          </a:p>
          <a:p>
            <a:pPr marL="890588" lvl="2" indent="-617538">
              <a:lnSpc>
                <a:spcPct val="120000"/>
              </a:lnSpc>
              <a:buNone/>
            </a:pPr>
            <a:endParaRPr lang="zh-TW" altLang="en-US" sz="2200" dirty="0">
              <a:latin typeface="標楷體" pitchFamily="65" charset="-120"/>
              <a:ea typeface="標楷體" pitchFamily="65" charset="-120"/>
            </a:endParaRPr>
          </a:p>
        </p:txBody>
      </p:sp>
      <p:sp>
        <p:nvSpPr>
          <p:cNvPr id="4" name="標題 1"/>
          <p:cNvSpPr txBox="1">
            <a:spLocks/>
          </p:cNvSpPr>
          <p:nvPr/>
        </p:nvSpPr>
        <p:spPr>
          <a:xfrm>
            <a:off x="-7208" y="0"/>
            <a:ext cx="81076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800" b="1" dirty="0">
                <a:solidFill>
                  <a:sysClr val="windowText" lastClr="000000"/>
                </a:solidFill>
                <a:latin typeface="標楷體" pitchFamily="65" charset="-120"/>
                <a:ea typeface="標楷體" pitchFamily="65" charset="-120"/>
              </a:rPr>
              <a:t>Step2.</a:t>
            </a:r>
            <a:r>
              <a:rPr lang="zh-TW" altLang="en-US" sz="2800" b="1" dirty="0">
                <a:solidFill>
                  <a:sysClr val="windowText" lastClr="000000"/>
                </a:solidFill>
                <a:latin typeface="標楷體" pitchFamily="65" charset="-120"/>
                <a:ea typeface="標楷體" pitchFamily="65" charset="-120"/>
              </a:rPr>
              <a:t>依「送審文件清單」標示，準備相關文件</a:t>
            </a:r>
            <a:r>
              <a:rPr lang="en-US" altLang="zh-TW" sz="2800" b="1" dirty="0">
                <a:solidFill>
                  <a:sysClr val="windowText" lastClr="000000"/>
                </a:solidFill>
                <a:latin typeface="標楷體" pitchFamily="65" charset="-120"/>
                <a:ea typeface="標楷體" pitchFamily="65" charset="-120"/>
              </a:rPr>
              <a:t>-3</a:t>
            </a:r>
            <a:endParaRPr lang="zh-TW" altLang="en-US" sz="2800" dirty="0">
              <a:solidFill>
                <a:sysClr val="windowText" lastClr="000000"/>
              </a:solidFill>
              <a:latin typeface="標楷體" pitchFamily="65" charset="-120"/>
              <a:ea typeface="標楷體" pitchFamily="65" charset="-120"/>
            </a:endParaRPr>
          </a:p>
        </p:txBody>
      </p:sp>
    </p:spTree>
    <p:extLst>
      <p:ext uri="{BB962C8B-B14F-4D97-AF65-F5344CB8AC3E}">
        <p14:creationId xmlns:p14="http://schemas.microsoft.com/office/powerpoint/2010/main" val="395871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259642" y="1264312"/>
            <a:ext cx="7225145" cy="1325563"/>
          </a:xfrm>
          <a:prstGeom prst="rect">
            <a:avLst/>
          </a:prstGeom>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spcFirstLastPara="1" vert="horz" lIns="91440" tIns="45720" rIns="91440" bIns="45720" numCol="1" rtlCol="0" anchor="b" anchorCtr="0">
            <a:prstTxWarp prst="textArchUp">
              <a:avLst/>
            </a:prstTxWarp>
            <a:noAutofit/>
            <a:sp3d extrusionH="57150">
              <a:bevelT w="38100" h="38100"/>
            </a:sp3d>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8000" b="1" dirty="0">
                <a:ln w="12700">
                  <a:solidFill>
                    <a:schemeClr val="tx1"/>
                  </a:solidFill>
                  <a:prstDash val="solid"/>
                </a:ln>
                <a:solidFill>
                  <a:srgbClr val="00B0F0"/>
                </a:solidFill>
                <a:effectLst/>
                <a:latin typeface="標楷體" pitchFamily="65" charset="-120"/>
                <a:ea typeface="標楷體" pitchFamily="65" charset="-120"/>
              </a:rPr>
              <a:t>PTMS</a:t>
            </a:r>
            <a:r>
              <a:rPr lang="zh-TW" altLang="en-US" sz="8000" b="1" dirty="0">
                <a:ln w="12700">
                  <a:solidFill>
                    <a:schemeClr val="tx1"/>
                  </a:solidFill>
                  <a:prstDash val="solid"/>
                </a:ln>
                <a:solidFill>
                  <a:srgbClr val="00B0F0"/>
                </a:solidFill>
                <a:effectLst/>
                <a:latin typeface="標楷體" pitchFamily="65" charset="-120"/>
                <a:ea typeface="標楷體" pitchFamily="65" charset="-120"/>
              </a:rPr>
              <a:t> 操作步驟</a:t>
            </a:r>
          </a:p>
        </p:txBody>
      </p:sp>
      <p:pic>
        <p:nvPicPr>
          <p:cNvPr id="5" name="Picture 2" descr="http://album.udn.com/community/img/PSN_PHOTO/supergogo1999/f_6572895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196" y="2484557"/>
            <a:ext cx="6182591" cy="405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1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41" y="1936112"/>
            <a:ext cx="2166811" cy="26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0" y="0"/>
            <a:ext cx="8604448" cy="692696"/>
          </a:xfrm>
        </p:spPr>
        <p:style>
          <a:lnRef idx="1">
            <a:schemeClr val="accent1"/>
          </a:lnRef>
          <a:fillRef idx="2">
            <a:schemeClr val="accent1"/>
          </a:fillRef>
          <a:effectRef idx="1">
            <a:schemeClr val="accent1"/>
          </a:effectRef>
          <a:fontRef idx="minor">
            <a:schemeClr val="dk1"/>
          </a:fontRef>
        </p:style>
        <p:txBody>
          <a:bodyPr>
            <a:noAutofit/>
          </a:bodyPr>
          <a:lstStyle/>
          <a:p>
            <a:pPr algn="l"/>
            <a:r>
              <a:rPr lang="zh-TW" altLang="en-US" sz="2800" b="1" dirty="0">
                <a:solidFill>
                  <a:schemeClr val="tx1"/>
                </a:solidFill>
                <a:latin typeface="標楷體" pitchFamily="65" charset="-120"/>
                <a:ea typeface="標楷體" pitchFamily="65" charset="-120"/>
              </a:rPr>
              <a:t> </a:t>
            </a:r>
            <a:r>
              <a:rPr lang="en-US" altLang="zh-TW" sz="2800" b="1" dirty="0">
                <a:solidFill>
                  <a:schemeClr val="tx1"/>
                </a:solidFill>
                <a:latin typeface="標楷體" pitchFamily="65" charset="-120"/>
                <a:ea typeface="標楷體" pitchFamily="65" charset="-120"/>
              </a:rPr>
              <a:t>Step3.</a:t>
            </a:r>
            <a:r>
              <a:rPr lang="zh-TW" altLang="en-US" sz="2800" dirty="0">
                <a:solidFill>
                  <a:schemeClr val="tx1"/>
                </a:solidFill>
                <a:latin typeface="標楷體" pitchFamily="65" charset="-120"/>
                <a:ea typeface="標楷體" pitchFamily="65" charset="-120"/>
              </a:rPr>
              <a:t>填寫</a:t>
            </a:r>
            <a:r>
              <a:rPr lang="en-US" altLang="zh-TW" sz="2800" b="1" dirty="0">
                <a:solidFill>
                  <a:schemeClr val="tx1"/>
                </a:solidFill>
                <a:latin typeface="標楷體" pitchFamily="65" charset="-120"/>
                <a:ea typeface="標楷體" pitchFamily="65" charset="-120"/>
              </a:rPr>
              <a:t>PTMS</a:t>
            </a:r>
            <a:r>
              <a:rPr lang="zh-TW" altLang="en-US" sz="2800" b="1" dirty="0">
                <a:solidFill>
                  <a:schemeClr val="tx1"/>
                </a:solidFill>
                <a:latin typeface="標楷體" pitchFamily="65" charset="-120"/>
                <a:ea typeface="標楷體" pitchFamily="65" charset="-120"/>
              </a:rPr>
              <a:t>持續審查申請書</a:t>
            </a:r>
            <a:r>
              <a:rPr lang="en-US" altLang="zh-TW" sz="2800" b="1" dirty="0">
                <a:solidFill>
                  <a:schemeClr val="tx1"/>
                </a:solidFill>
                <a:latin typeface="標楷體" pitchFamily="65" charset="-120"/>
                <a:ea typeface="標楷體" pitchFamily="65" charset="-120"/>
              </a:rPr>
              <a:t>&amp;</a:t>
            </a:r>
            <a:r>
              <a:rPr lang="zh-TW" altLang="en-US" sz="2800" b="1" dirty="0">
                <a:solidFill>
                  <a:schemeClr val="tx1"/>
                </a:solidFill>
                <a:latin typeface="標楷體" pitchFamily="65" charset="-120"/>
                <a:ea typeface="標楷體" pitchFamily="65" charset="-120"/>
              </a:rPr>
              <a:t>上傳文件</a:t>
            </a:r>
            <a:r>
              <a:rPr lang="en-US" altLang="zh-TW" sz="2800" b="1" dirty="0">
                <a:solidFill>
                  <a:schemeClr val="tx1"/>
                </a:solidFill>
                <a:latin typeface="標楷體" pitchFamily="65" charset="-120"/>
                <a:ea typeface="標楷體" pitchFamily="65" charset="-120"/>
              </a:rPr>
              <a:t>_1</a:t>
            </a:r>
            <a:endParaRPr lang="zh-TW" altLang="en-US" sz="2800" b="1" dirty="0">
              <a:solidFill>
                <a:schemeClr val="tx1"/>
              </a:solidFill>
              <a:latin typeface="標楷體" pitchFamily="65" charset="-120"/>
              <a:ea typeface="標楷體" pitchFamily="65" charset="-120"/>
            </a:endParaRPr>
          </a:p>
        </p:txBody>
      </p:sp>
      <p:sp>
        <p:nvSpPr>
          <p:cNvPr id="4" name="內容版面配置區 1"/>
          <p:cNvSpPr>
            <a:spLocks noGrp="1"/>
          </p:cNvSpPr>
          <p:nvPr>
            <p:ph idx="1"/>
          </p:nvPr>
        </p:nvSpPr>
        <p:spPr>
          <a:xfrm>
            <a:off x="145479" y="692696"/>
            <a:ext cx="8655036" cy="922585"/>
          </a:xfrm>
        </p:spPr>
        <p:txBody>
          <a:bodyPr>
            <a:normAutofit fontScale="70000" lnSpcReduction="20000"/>
          </a:bodyPr>
          <a:lstStyle/>
          <a:p>
            <a:pPr marL="173038" indent="-173038"/>
            <a:r>
              <a:rPr lang="zh-TW" altLang="en-US" dirty="0">
                <a:latin typeface="標楷體" pitchFamily="65" charset="-120"/>
                <a:ea typeface="標楷體" pitchFamily="65" charset="-120"/>
              </a:rPr>
              <a:t>院內網站或院外網站皆可進入</a:t>
            </a:r>
            <a:r>
              <a:rPr lang="en-US" altLang="zh-TW" dirty="0">
                <a:latin typeface="標楷體" pitchFamily="65" charset="-120"/>
                <a:ea typeface="標楷體" pitchFamily="65" charset="-120"/>
              </a:rPr>
              <a:t>PTMS</a:t>
            </a:r>
            <a:r>
              <a:rPr lang="zh-TW" altLang="en-US" dirty="0">
                <a:latin typeface="標楷體" pitchFamily="65" charset="-120"/>
                <a:ea typeface="標楷體" pitchFamily="65" charset="-120"/>
              </a:rPr>
              <a:t>系統填寫或查閱</a:t>
            </a:r>
            <a:endParaRPr lang="en-US" altLang="zh-TW" dirty="0">
              <a:latin typeface="標楷體" pitchFamily="65" charset="-120"/>
              <a:ea typeface="標楷體" pitchFamily="65" charset="-120"/>
            </a:endParaRPr>
          </a:p>
          <a:p>
            <a:pPr marL="173038" indent="-173038"/>
            <a:r>
              <a:rPr lang="zh-TW" altLang="en-US" dirty="0">
                <a:latin typeface="標楷體" pitchFamily="65" charset="-120"/>
                <a:ea typeface="標楷體" pitchFamily="65" charset="-120"/>
              </a:rPr>
              <a:t>進入奇美</a:t>
            </a:r>
            <a:r>
              <a:rPr lang="en-US" altLang="zh-TW" dirty="0">
                <a:latin typeface="標楷體" pitchFamily="65" charset="-120"/>
                <a:ea typeface="標楷體" pitchFamily="65" charset="-120"/>
              </a:rPr>
              <a:t>IRB</a:t>
            </a:r>
            <a:r>
              <a:rPr lang="zh-TW" altLang="en-US" dirty="0">
                <a:latin typeface="標楷體" pitchFamily="65" charset="-120"/>
                <a:ea typeface="標楷體" pitchFamily="65" charset="-120"/>
              </a:rPr>
              <a:t>的網頁如下</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圖</a:t>
            </a:r>
            <a:r>
              <a:rPr lang="en-US" altLang="zh-TW" dirty="0">
                <a:solidFill>
                  <a:srgbClr val="FF0000"/>
                </a:solidFill>
                <a:latin typeface="標楷體" pitchFamily="65" charset="-120"/>
                <a:ea typeface="標楷體" pitchFamily="65" charset="-120"/>
              </a:rPr>
              <a:t>1</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，登入</a:t>
            </a:r>
            <a:r>
              <a:rPr lang="en-US" altLang="zh-TW" dirty="0">
                <a:latin typeface="標楷體" pitchFamily="65" charset="-120"/>
                <a:ea typeface="標楷體" pitchFamily="65" charset="-120"/>
              </a:rPr>
              <a:t>PTMS(</a:t>
            </a:r>
            <a:r>
              <a:rPr lang="zh-TW" altLang="en-US" dirty="0">
                <a:solidFill>
                  <a:srgbClr val="FF0000"/>
                </a:solidFill>
                <a:latin typeface="標楷體" pitchFamily="65" charset="-120"/>
                <a:ea typeface="標楷體" pitchFamily="65" charset="-120"/>
              </a:rPr>
              <a:t>圖</a:t>
            </a:r>
            <a:r>
              <a:rPr lang="en-US" altLang="zh-TW" dirty="0">
                <a:solidFill>
                  <a:srgbClr val="FF0000"/>
                </a:solidFill>
                <a:latin typeface="標楷體" pitchFamily="65" charset="-120"/>
                <a:ea typeface="標楷體" pitchFamily="65" charset="-120"/>
              </a:rPr>
              <a:t>2</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，進入案件</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圖</a:t>
            </a:r>
            <a:r>
              <a:rPr lang="en-US" altLang="zh-TW" dirty="0">
                <a:solidFill>
                  <a:srgbClr val="FF0000"/>
                </a:solidFill>
                <a:latin typeface="標楷體" pitchFamily="65" charset="-120"/>
                <a:ea typeface="標楷體" pitchFamily="65" charset="-120"/>
              </a:rPr>
              <a:t>3</a:t>
            </a:r>
            <a:r>
              <a:rPr lang="en-US" altLang="zh-TW" dirty="0">
                <a:latin typeface="標楷體" pitchFamily="65" charset="-120"/>
                <a:ea typeface="標楷體" pitchFamily="65" charset="-120"/>
              </a:rPr>
              <a:t>)</a:t>
            </a:r>
            <a:endParaRPr lang="zh-TW" alt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81" t="40877" r="34194" b="34914"/>
          <a:stretch/>
        </p:blipFill>
        <p:spPr bwMode="auto">
          <a:xfrm>
            <a:off x="200830" y="5013176"/>
            <a:ext cx="2338299" cy="15741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0" y="1588150"/>
            <a:ext cx="576065" cy="369332"/>
          </a:xfrm>
          <a:prstGeom prst="rect">
            <a:avLst/>
          </a:prstGeom>
          <a:solidFill>
            <a:srgbClr val="FFFF99"/>
          </a:solidFill>
        </p:spPr>
        <p:txBody>
          <a:bodyPr wrap="square" rtlCol="0">
            <a:spAutoFit/>
          </a:bodyPr>
          <a:lstStyle/>
          <a:p>
            <a:r>
              <a:rPr lang="zh-TW" altLang="en-US" b="1" dirty="0">
                <a:solidFill>
                  <a:srgbClr val="FF0000"/>
                </a:solidFill>
                <a:latin typeface="標楷體" pitchFamily="65" charset="-120"/>
                <a:ea typeface="標楷體" pitchFamily="65" charset="-120"/>
              </a:rPr>
              <a:t>圖</a:t>
            </a:r>
            <a:r>
              <a:rPr lang="en-US" altLang="zh-TW" b="1" dirty="0">
                <a:solidFill>
                  <a:srgbClr val="FF0000"/>
                </a:solidFill>
                <a:latin typeface="標楷體" pitchFamily="65" charset="-120"/>
                <a:ea typeface="標楷體" pitchFamily="65" charset="-120"/>
              </a:rPr>
              <a:t>1</a:t>
            </a:r>
            <a:endParaRPr lang="zh-TW" altLang="en-US" b="1" dirty="0">
              <a:solidFill>
                <a:srgbClr val="FF0000"/>
              </a:solidFill>
              <a:latin typeface="標楷體" pitchFamily="65" charset="-120"/>
              <a:ea typeface="標楷體" pitchFamily="65" charset="-120"/>
            </a:endParaRPr>
          </a:p>
        </p:txBody>
      </p:sp>
      <p:sp>
        <p:nvSpPr>
          <p:cNvPr id="8" name="文字方塊 7"/>
          <p:cNvSpPr txBox="1"/>
          <p:nvPr/>
        </p:nvSpPr>
        <p:spPr>
          <a:xfrm>
            <a:off x="126034" y="4839554"/>
            <a:ext cx="657455" cy="369332"/>
          </a:xfrm>
          <a:prstGeom prst="rect">
            <a:avLst/>
          </a:prstGeom>
          <a:solidFill>
            <a:srgbClr val="FFFF99"/>
          </a:solidFill>
        </p:spPr>
        <p:txBody>
          <a:bodyPr wrap="square" rtlCol="0">
            <a:spAutoFit/>
          </a:bodyPr>
          <a:lstStyle/>
          <a:p>
            <a:r>
              <a:rPr lang="zh-TW" altLang="en-US" b="1" dirty="0">
                <a:solidFill>
                  <a:srgbClr val="FF0000"/>
                </a:solidFill>
                <a:latin typeface="標楷體" pitchFamily="65" charset="-120"/>
                <a:ea typeface="標楷體" pitchFamily="65" charset="-120"/>
              </a:rPr>
              <a:t>圖</a:t>
            </a:r>
            <a:r>
              <a:rPr lang="en-US" altLang="zh-TW" b="1" dirty="0">
                <a:solidFill>
                  <a:srgbClr val="FF0000"/>
                </a:solidFill>
                <a:latin typeface="標楷體" pitchFamily="65" charset="-120"/>
                <a:ea typeface="標楷體" pitchFamily="65" charset="-120"/>
              </a:rPr>
              <a:t>2</a:t>
            </a:r>
            <a:endParaRPr lang="zh-TW" altLang="en-US" b="1" dirty="0">
              <a:solidFill>
                <a:srgbClr val="FF0000"/>
              </a:solidFill>
              <a:latin typeface="標楷體" pitchFamily="65" charset="-120"/>
              <a:ea typeface="標楷體" pitchFamily="65" charset="-120"/>
            </a:endParaRPr>
          </a:p>
        </p:txBody>
      </p:sp>
      <p:grpSp>
        <p:nvGrpSpPr>
          <p:cNvPr id="9" name="群組 8"/>
          <p:cNvGrpSpPr/>
          <p:nvPr/>
        </p:nvGrpSpPr>
        <p:grpSpPr>
          <a:xfrm>
            <a:off x="2736796" y="1687290"/>
            <a:ext cx="6303032" cy="4226273"/>
            <a:chOff x="320912" y="1242766"/>
            <a:chExt cx="8399055" cy="4932786"/>
          </a:xfrm>
        </p:grpSpPr>
        <p:pic>
          <p:nvPicPr>
            <p:cNvPr id="10" name="圖片 9"/>
            <p:cNvPicPr>
              <a:picLocks noChangeAspect="1"/>
            </p:cNvPicPr>
            <p:nvPr/>
          </p:nvPicPr>
          <p:blipFill rotWithShape="1">
            <a:blip r:embed="rId4" cstate="print"/>
            <a:srcRect r="1577"/>
            <a:stretch/>
          </p:blipFill>
          <p:spPr>
            <a:xfrm>
              <a:off x="351612" y="1242766"/>
              <a:ext cx="8368355" cy="4562036"/>
            </a:xfrm>
            <a:prstGeom prst="rect">
              <a:avLst/>
            </a:prstGeom>
            <a:ln>
              <a:solidFill>
                <a:schemeClr val="tx1"/>
              </a:solidFill>
            </a:ln>
          </p:spPr>
        </p:pic>
        <p:sp>
          <p:nvSpPr>
            <p:cNvPr id="11" name="矩形 10"/>
            <p:cNvSpPr/>
            <p:nvPr/>
          </p:nvSpPr>
          <p:spPr>
            <a:xfrm>
              <a:off x="320912" y="2626381"/>
              <a:ext cx="2126925" cy="897403"/>
            </a:xfrm>
            <a:prstGeom prst="rect">
              <a:avLst/>
            </a:prstGeom>
            <a:solidFill>
              <a:srgbClr val="FFFF99"/>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400" b="1" dirty="0">
                  <a:solidFill>
                    <a:schemeClr val="tx1"/>
                  </a:solidFill>
                  <a:latin typeface="標楷體" pitchFamily="65" charset="-120"/>
                  <a:ea typeface="標楷體" pitchFamily="65" charset="-120"/>
                </a:rPr>
                <a:t>1.</a:t>
              </a:r>
              <a:r>
                <a:rPr lang="zh-TW" altLang="en-US" sz="1400" b="1" dirty="0">
                  <a:solidFill>
                    <a:schemeClr val="tx1"/>
                  </a:solidFill>
                  <a:latin typeface="標楷體" pitchFamily="65" charset="-120"/>
                  <a:ea typeface="標楷體" pitchFamily="65" charset="-120"/>
                </a:rPr>
                <a:t>登入系統後點選計畫主持人的角色</a:t>
              </a:r>
            </a:p>
          </p:txBody>
        </p:sp>
        <p:sp>
          <p:nvSpPr>
            <p:cNvPr id="12" name="矩形 11"/>
            <p:cNvSpPr/>
            <p:nvPr/>
          </p:nvSpPr>
          <p:spPr>
            <a:xfrm>
              <a:off x="2787804" y="3523785"/>
              <a:ext cx="2473390" cy="434897"/>
            </a:xfrm>
            <a:prstGeom prst="rect">
              <a:avLst/>
            </a:prstGeom>
            <a:solidFill>
              <a:srgbClr val="FFFF99"/>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400" b="1" dirty="0">
                  <a:latin typeface="標楷體" pitchFamily="65" charset="-120"/>
                  <a:ea typeface="標楷體" pitchFamily="65" charset="-120"/>
                </a:rPr>
                <a:t>2.</a:t>
              </a:r>
              <a:r>
                <a:rPr lang="zh-TW" altLang="en-US" sz="1400" b="1" dirty="0">
                  <a:latin typeface="標楷體" pitchFamily="65" charset="-120"/>
                  <a:ea typeface="標楷體" pitchFamily="65" charset="-120"/>
                </a:rPr>
                <a:t>點選所有申請案</a:t>
              </a:r>
            </a:p>
          </p:txBody>
        </p:sp>
        <p:sp>
          <p:nvSpPr>
            <p:cNvPr id="13" name="矩形 12"/>
            <p:cNvSpPr/>
            <p:nvPr/>
          </p:nvSpPr>
          <p:spPr>
            <a:xfrm>
              <a:off x="367990" y="3691054"/>
              <a:ext cx="1427356" cy="26762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 name="矩形 13"/>
            <p:cNvSpPr/>
            <p:nvPr/>
          </p:nvSpPr>
          <p:spPr>
            <a:xfrm>
              <a:off x="2787804" y="3136203"/>
              <a:ext cx="877229" cy="46212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5" name="矩形 14"/>
            <p:cNvSpPr/>
            <p:nvPr/>
          </p:nvSpPr>
          <p:spPr>
            <a:xfrm>
              <a:off x="3665033" y="5740654"/>
              <a:ext cx="2646557" cy="434898"/>
            </a:xfrm>
            <a:prstGeom prst="rect">
              <a:avLst/>
            </a:prstGeom>
            <a:solidFill>
              <a:srgbClr val="FFFF99"/>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400" b="1" dirty="0">
                  <a:latin typeface="標楷體" pitchFamily="65" charset="-120"/>
                  <a:ea typeface="標楷體" pitchFamily="65" charset="-120"/>
                </a:rPr>
                <a:t>3.</a:t>
              </a:r>
              <a:r>
                <a:rPr lang="zh-TW" altLang="en-US" sz="1400" b="1" dirty="0">
                  <a:latin typeface="標楷體" pitchFamily="65" charset="-120"/>
                  <a:ea typeface="標楷體" pitchFamily="65" charset="-120"/>
                </a:rPr>
                <a:t>點選案號進入申請案</a:t>
              </a:r>
            </a:p>
          </p:txBody>
        </p:sp>
        <p:sp>
          <p:nvSpPr>
            <p:cNvPr id="16" name="矩形 15"/>
            <p:cNvSpPr/>
            <p:nvPr/>
          </p:nvSpPr>
          <p:spPr>
            <a:xfrm>
              <a:off x="3665033" y="5353073"/>
              <a:ext cx="877229" cy="31526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17" name="文字方塊 16"/>
          <p:cNvSpPr txBox="1"/>
          <p:nvPr/>
        </p:nvSpPr>
        <p:spPr>
          <a:xfrm>
            <a:off x="2731636" y="1687290"/>
            <a:ext cx="576065" cy="369332"/>
          </a:xfrm>
          <a:prstGeom prst="rect">
            <a:avLst/>
          </a:prstGeom>
          <a:solidFill>
            <a:srgbClr val="FFFF99"/>
          </a:solidFill>
        </p:spPr>
        <p:txBody>
          <a:bodyPr wrap="square" rtlCol="0">
            <a:spAutoFit/>
          </a:bodyPr>
          <a:lstStyle/>
          <a:p>
            <a:r>
              <a:rPr lang="zh-TW" altLang="en-US" b="1" dirty="0">
                <a:solidFill>
                  <a:srgbClr val="FF0000"/>
                </a:solidFill>
                <a:latin typeface="標楷體" pitchFamily="65" charset="-120"/>
                <a:ea typeface="標楷體" pitchFamily="65" charset="-120"/>
              </a:rPr>
              <a:t>圖</a:t>
            </a:r>
            <a:r>
              <a:rPr lang="en-US" altLang="zh-TW" b="1" dirty="0">
                <a:solidFill>
                  <a:srgbClr val="FF0000"/>
                </a:solidFill>
                <a:latin typeface="標楷體" pitchFamily="65" charset="-120"/>
                <a:ea typeface="標楷體" pitchFamily="65" charset="-120"/>
              </a:rPr>
              <a:t>3</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70425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0"/>
            <a:ext cx="7884368" cy="836712"/>
          </a:xfrm>
          <a:ln/>
        </p:spPr>
        <p:style>
          <a:lnRef idx="1">
            <a:schemeClr val="accent1"/>
          </a:lnRef>
          <a:fillRef idx="2">
            <a:schemeClr val="accent1"/>
          </a:fillRef>
          <a:effectRef idx="1">
            <a:schemeClr val="accent1"/>
          </a:effectRef>
          <a:fontRef idx="minor">
            <a:schemeClr val="dk1"/>
          </a:fontRef>
        </p:style>
        <p:txBody>
          <a:bodyPr>
            <a:noAutofit/>
          </a:bodyPr>
          <a:lstStyle/>
          <a:p>
            <a:pPr algn="l"/>
            <a:r>
              <a:rPr lang="zh-TW" altLang="en-US" sz="2800" dirty="0">
                <a:solidFill>
                  <a:schemeClr val="tx1"/>
                </a:solidFill>
                <a:latin typeface="標楷體" pitchFamily="65" charset="-120"/>
                <a:ea typeface="標楷體" pitchFamily="65" charset="-120"/>
              </a:rPr>
              <a:t>  </a:t>
            </a:r>
            <a:r>
              <a:rPr lang="en-US" altLang="zh-TW" sz="2800" dirty="0">
                <a:solidFill>
                  <a:schemeClr val="tx1"/>
                </a:solidFill>
                <a:latin typeface="標楷體" pitchFamily="65" charset="-120"/>
                <a:ea typeface="標楷體" pitchFamily="65" charset="-120"/>
              </a:rPr>
              <a:t>Step3.</a:t>
            </a:r>
            <a:r>
              <a:rPr lang="zh-TW" altLang="en-US" sz="2800" dirty="0">
                <a:solidFill>
                  <a:schemeClr val="tx1"/>
                </a:solidFill>
                <a:latin typeface="標楷體" pitchFamily="65" charset="-120"/>
                <a:ea typeface="標楷體" pitchFamily="65" charset="-120"/>
              </a:rPr>
              <a:t>填寫</a:t>
            </a:r>
            <a:r>
              <a:rPr lang="en-US" altLang="zh-TW" sz="2800" dirty="0">
                <a:solidFill>
                  <a:schemeClr val="tx1"/>
                </a:solidFill>
                <a:latin typeface="標楷體" pitchFamily="65" charset="-120"/>
                <a:ea typeface="標楷體" pitchFamily="65" charset="-120"/>
              </a:rPr>
              <a:t>PTMS</a:t>
            </a:r>
            <a:r>
              <a:rPr lang="zh-TW" altLang="en-US" sz="2800" dirty="0">
                <a:solidFill>
                  <a:schemeClr val="tx1"/>
                </a:solidFill>
                <a:latin typeface="標楷體" pitchFamily="65" charset="-120"/>
                <a:ea typeface="標楷體" pitchFamily="65" charset="-120"/>
              </a:rPr>
              <a:t>持續審查申請書</a:t>
            </a:r>
            <a:r>
              <a:rPr lang="en-US" altLang="zh-TW" sz="2800" dirty="0">
                <a:solidFill>
                  <a:schemeClr val="tx1"/>
                </a:solidFill>
                <a:latin typeface="標楷體" pitchFamily="65" charset="-120"/>
                <a:ea typeface="標楷體" pitchFamily="65" charset="-120"/>
              </a:rPr>
              <a:t>&amp;</a:t>
            </a:r>
            <a:r>
              <a:rPr lang="zh-TW" altLang="en-US" sz="2800" dirty="0">
                <a:solidFill>
                  <a:schemeClr val="tx1"/>
                </a:solidFill>
                <a:latin typeface="標楷體" pitchFamily="65" charset="-120"/>
                <a:ea typeface="標楷體" pitchFamily="65" charset="-120"/>
              </a:rPr>
              <a:t>上傳文件</a:t>
            </a:r>
            <a:r>
              <a:rPr lang="en-US" altLang="zh-TW" sz="2200" dirty="0">
                <a:solidFill>
                  <a:schemeClr val="tx1"/>
                </a:solidFill>
                <a:latin typeface="標楷體" pitchFamily="65" charset="-120"/>
                <a:ea typeface="標楷體" pitchFamily="65" charset="-120"/>
              </a:rPr>
              <a:t>_2</a:t>
            </a:r>
            <a:endParaRPr lang="zh-TW" altLang="en-US" sz="2200" dirty="0">
              <a:solidFill>
                <a:schemeClr val="tx1"/>
              </a:solidFill>
              <a:latin typeface="標楷體" pitchFamily="65" charset="-120"/>
              <a:ea typeface="標楷體" pitchFamily="65" charset="-120"/>
            </a:endParaRPr>
          </a:p>
        </p:txBody>
      </p:sp>
      <p:grpSp>
        <p:nvGrpSpPr>
          <p:cNvPr id="6" name="群組 5"/>
          <p:cNvGrpSpPr/>
          <p:nvPr/>
        </p:nvGrpSpPr>
        <p:grpSpPr>
          <a:xfrm>
            <a:off x="273523" y="1348486"/>
            <a:ext cx="8588436" cy="4744810"/>
            <a:chOff x="624351" y="1773221"/>
            <a:chExt cx="9965391" cy="4744809"/>
          </a:xfrm>
        </p:grpSpPr>
        <p:pic>
          <p:nvPicPr>
            <p:cNvPr id="7" name="圖片 6"/>
            <p:cNvPicPr>
              <a:picLocks noChangeAspect="1"/>
            </p:cNvPicPr>
            <p:nvPr/>
          </p:nvPicPr>
          <p:blipFill>
            <a:blip r:embed="rId2" cstate="print"/>
            <a:stretch>
              <a:fillRect/>
            </a:stretch>
          </p:blipFill>
          <p:spPr>
            <a:xfrm>
              <a:off x="624351" y="1876040"/>
              <a:ext cx="7270712" cy="4641990"/>
            </a:xfrm>
            <a:prstGeom prst="rect">
              <a:avLst/>
            </a:prstGeom>
          </p:spPr>
        </p:pic>
        <p:sp>
          <p:nvSpPr>
            <p:cNvPr id="8" name="矩形 7"/>
            <p:cNvSpPr/>
            <p:nvPr/>
          </p:nvSpPr>
          <p:spPr>
            <a:xfrm>
              <a:off x="5946200" y="4141767"/>
              <a:ext cx="2234739" cy="434898"/>
            </a:xfrm>
            <a:prstGeom prst="rect">
              <a:avLst/>
            </a:prstGeom>
            <a:solidFill>
              <a:srgbClr val="FFFF99"/>
            </a:solidFill>
          </p:spPr>
          <p:style>
            <a:lnRef idx="3">
              <a:schemeClr val="lt1"/>
            </a:lnRef>
            <a:fillRef idx="1">
              <a:schemeClr val="dk1"/>
            </a:fillRef>
            <a:effectRef idx="1">
              <a:schemeClr val="dk1"/>
            </a:effectRef>
            <a:fontRef idx="minor">
              <a:schemeClr val="lt1"/>
            </a:fontRef>
          </p:style>
          <p:txBody>
            <a:bodyPr rtlCol="0" anchor="ctr"/>
            <a:lstStyle/>
            <a:p>
              <a:r>
                <a:rPr lang="en-US" altLang="zh-TW" b="1" dirty="0">
                  <a:solidFill>
                    <a:schemeClr val="tx1"/>
                  </a:solidFill>
                </a:rPr>
                <a:t>4.</a:t>
              </a:r>
              <a:r>
                <a:rPr lang="zh-TW" altLang="en-US" b="1" dirty="0">
                  <a:solidFill>
                    <a:schemeClr val="tx1"/>
                  </a:solidFill>
                </a:rPr>
                <a:t>點入持續審查</a:t>
              </a:r>
            </a:p>
          </p:txBody>
        </p:sp>
        <p:sp>
          <p:nvSpPr>
            <p:cNvPr id="9" name="矩形 8"/>
            <p:cNvSpPr/>
            <p:nvPr/>
          </p:nvSpPr>
          <p:spPr>
            <a:xfrm>
              <a:off x="3371327" y="4621362"/>
              <a:ext cx="1958956" cy="375079"/>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0" name="矩形 9"/>
            <p:cNvSpPr/>
            <p:nvPr/>
          </p:nvSpPr>
          <p:spPr>
            <a:xfrm>
              <a:off x="3021922" y="3398515"/>
              <a:ext cx="2308361" cy="648317"/>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1" name="矩形 10"/>
            <p:cNvSpPr/>
            <p:nvPr/>
          </p:nvSpPr>
          <p:spPr>
            <a:xfrm>
              <a:off x="5397190" y="2859359"/>
              <a:ext cx="4391607" cy="642124"/>
            </a:xfrm>
            <a:prstGeom prst="rect">
              <a:avLst/>
            </a:prstGeom>
            <a:solidFill>
              <a:srgbClr val="FFFF99"/>
            </a:solidFill>
          </p:spPr>
          <p:style>
            <a:lnRef idx="3">
              <a:schemeClr val="lt1"/>
            </a:lnRef>
            <a:fillRef idx="1">
              <a:schemeClr val="dk1"/>
            </a:fillRef>
            <a:effectRef idx="1">
              <a:schemeClr val="dk1"/>
            </a:effectRef>
            <a:fontRef idx="minor">
              <a:schemeClr val="lt1"/>
            </a:fontRef>
          </p:style>
          <p:txBody>
            <a:bodyPr rtlCol="0" anchor="ctr"/>
            <a:lstStyle/>
            <a:p>
              <a:r>
                <a:rPr lang="en-US" altLang="zh-TW" dirty="0">
                  <a:solidFill>
                    <a:schemeClr val="tx1"/>
                  </a:solidFill>
                </a:rPr>
                <a:t>3.</a:t>
              </a:r>
              <a:r>
                <a:rPr lang="zh-TW" altLang="en-US" dirty="0">
                  <a:solidFill>
                    <a:schemeClr val="tx1"/>
                  </a:solidFill>
                </a:rPr>
                <a:t>第一次繳交持續審查請記得先點入填寫</a:t>
              </a:r>
            </a:p>
          </p:txBody>
        </p:sp>
        <p:pic>
          <p:nvPicPr>
            <p:cNvPr id="12" name="圖片 11"/>
            <p:cNvPicPr>
              <a:picLocks noChangeAspect="1"/>
            </p:cNvPicPr>
            <p:nvPr/>
          </p:nvPicPr>
          <p:blipFill>
            <a:blip r:embed="rId3" cstate="print"/>
            <a:stretch>
              <a:fillRect/>
            </a:stretch>
          </p:blipFill>
          <p:spPr>
            <a:xfrm>
              <a:off x="5466074" y="1773221"/>
              <a:ext cx="5123668" cy="1556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93581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3"/>
          <p:cNvSpPr txBox="1">
            <a:spLocks/>
          </p:cNvSpPr>
          <p:nvPr/>
        </p:nvSpPr>
        <p:spPr>
          <a:xfrm>
            <a:off x="33648" y="5160"/>
            <a:ext cx="7562688" cy="75954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b="1" dirty="0">
                <a:solidFill>
                  <a:sysClr val="windowText" lastClr="000000"/>
                </a:solidFill>
                <a:latin typeface="標楷體" pitchFamily="65" charset="-120"/>
                <a:ea typeface="標楷體" pitchFamily="65" charset="-120"/>
              </a:rPr>
              <a:t> </a:t>
            </a:r>
            <a:r>
              <a:rPr lang="en-US" altLang="zh-TW" sz="2800" b="1" dirty="0">
                <a:solidFill>
                  <a:sysClr val="windowText" lastClr="000000"/>
                </a:solidFill>
                <a:latin typeface="標楷體" pitchFamily="65" charset="-120"/>
                <a:ea typeface="標楷體" pitchFamily="65" charset="-120"/>
              </a:rPr>
              <a:t>Step3.</a:t>
            </a:r>
            <a:r>
              <a:rPr lang="zh-TW" altLang="en-US" sz="2800" b="1" dirty="0">
                <a:solidFill>
                  <a:sysClr val="windowText" lastClr="000000"/>
                </a:solidFill>
                <a:latin typeface="標楷體" pitchFamily="65" charset="-120"/>
                <a:ea typeface="標楷體" pitchFamily="65" charset="-120"/>
              </a:rPr>
              <a:t>填寫</a:t>
            </a:r>
            <a:r>
              <a:rPr lang="en-US" altLang="zh-TW" sz="2800" b="1" dirty="0">
                <a:solidFill>
                  <a:sysClr val="windowText" lastClr="000000"/>
                </a:solidFill>
                <a:latin typeface="標楷體" pitchFamily="65" charset="-120"/>
                <a:ea typeface="標楷體" pitchFamily="65" charset="-120"/>
              </a:rPr>
              <a:t>PTMS</a:t>
            </a:r>
            <a:r>
              <a:rPr lang="zh-TW" altLang="en-US" sz="2800" b="1" dirty="0">
                <a:solidFill>
                  <a:sysClr val="windowText" lastClr="000000"/>
                </a:solidFill>
                <a:latin typeface="標楷體" pitchFamily="65" charset="-120"/>
                <a:ea typeface="標楷體" pitchFamily="65" charset="-120"/>
              </a:rPr>
              <a:t>持續審查申請書</a:t>
            </a:r>
            <a:r>
              <a:rPr lang="en-US" altLang="zh-TW" sz="2800" b="1" dirty="0">
                <a:solidFill>
                  <a:sysClr val="windowText" lastClr="000000"/>
                </a:solidFill>
                <a:latin typeface="標楷體" pitchFamily="65" charset="-120"/>
                <a:ea typeface="標楷體" pitchFamily="65" charset="-120"/>
              </a:rPr>
              <a:t>&amp;</a:t>
            </a:r>
            <a:r>
              <a:rPr lang="zh-TW" altLang="en-US" sz="2800" b="1" dirty="0">
                <a:solidFill>
                  <a:sysClr val="windowText" lastClr="000000"/>
                </a:solidFill>
                <a:latin typeface="標楷體" pitchFamily="65" charset="-120"/>
                <a:ea typeface="標楷體" pitchFamily="65" charset="-120"/>
              </a:rPr>
              <a:t>上傳文件</a:t>
            </a:r>
            <a:r>
              <a:rPr lang="en-US" altLang="zh-TW" sz="2200" dirty="0">
                <a:solidFill>
                  <a:sysClr val="windowText" lastClr="000000"/>
                </a:solidFill>
                <a:latin typeface="標楷體" pitchFamily="65" charset="-120"/>
                <a:ea typeface="標楷體" pitchFamily="65" charset="-120"/>
              </a:rPr>
              <a:t>_3</a:t>
            </a:r>
            <a:endParaRPr lang="zh-TW" altLang="en-US" sz="2200" dirty="0">
              <a:solidFill>
                <a:sysClr val="windowText" lastClr="000000"/>
              </a:solidFill>
              <a:latin typeface="標楷體" pitchFamily="65" charset="-120"/>
              <a:ea typeface="標楷體" pitchFamily="65" charset="-120"/>
            </a:endParaRPr>
          </a:p>
        </p:txBody>
      </p:sp>
      <p:grpSp>
        <p:nvGrpSpPr>
          <p:cNvPr id="16" name="群組 15"/>
          <p:cNvGrpSpPr/>
          <p:nvPr/>
        </p:nvGrpSpPr>
        <p:grpSpPr>
          <a:xfrm>
            <a:off x="163147" y="1127854"/>
            <a:ext cx="8997115" cy="5620190"/>
            <a:chOff x="163139" y="1127852"/>
            <a:chExt cx="8997114" cy="5620190"/>
          </a:xfrm>
        </p:grpSpPr>
        <p:pic>
          <p:nvPicPr>
            <p:cNvPr id="5" name="圖片 4"/>
            <p:cNvPicPr>
              <a:picLocks noChangeAspect="1"/>
            </p:cNvPicPr>
            <p:nvPr/>
          </p:nvPicPr>
          <p:blipFill>
            <a:blip r:embed="rId2" cstate="print"/>
            <a:stretch>
              <a:fillRect/>
            </a:stretch>
          </p:blipFill>
          <p:spPr>
            <a:xfrm>
              <a:off x="229984" y="1127852"/>
              <a:ext cx="8930269" cy="5484646"/>
            </a:xfrm>
            <a:prstGeom prst="rect">
              <a:avLst/>
            </a:prstGeom>
          </p:spPr>
        </p:pic>
        <p:grpSp>
          <p:nvGrpSpPr>
            <p:cNvPr id="15" name="群組 14"/>
            <p:cNvGrpSpPr/>
            <p:nvPr/>
          </p:nvGrpSpPr>
          <p:grpSpPr>
            <a:xfrm>
              <a:off x="3919122" y="3246586"/>
              <a:ext cx="4901350" cy="3501456"/>
              <a:chOff x="3919122" y="3246586"/>
              <a:chExt cx="4901350" cy="3501456"/>
            </a:xfrm>
          </p:grpSpPr>
          <p:sp>
            <p:nvSpPr>
              <p:cNvPr id="6" name="矩形 5"/>
              <p:cNvSpPr/>
              <p:nvPr/>
            </p:nvSpPr>
            <p:spPr>
              <a:xfrm>
                <a:off x="3919122" y="3363675"/>
                <a:ext cx="1405112" cy="648317"/>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p:cNvSpPr/>
              <p:nvPr/>
            </p:nvSpPr>
            <p:spPr>
              <a:xfrm>
                <a:off x="5324234" y="3246586"/>
                <a:ext cx="3496238" cy="811287"/>
              </a:xfrm>
              <a:prstGeom prst="rect">
                <a:avLst/>
              </a:prstGeom>
              <a:solidFill>
                <a:srgbClr val="FFFF99"/>
              </a:solidFill>
            </p:spPr>
            <p:style>
              <a:lnRef idx="3">
                <a:schemeClr val="lt1"/>
              </a:lnRef>
              <a:fillRef idx="1">
                <a:schemeClr val="dk1"/>
              </a:fillRef>
              <a:effectRef idx="1">
                <a:schemeClr val="dk1"/>
              </a:effectRef>
              <a:fontRef idx="minor">
                <a:schemeClr val="lt1"/>
              </a:fontRef>
            </p:style>
            <p:txBody>
              <a:bodyPr rtlCol="0" anchor="ctr"/>
              <a:lstStyle/>
              <a:p>
                <a:r>
                  <a:rPr lang="en-US" altLang="zh-TW" dirty="0">
                    <a:solidFill>
                      <a:schemeClr val="tx1"/>
                    </a:solidFill>
                  </a:rPr>
                  <a:t>5.</a:t>
                </a:r>
                <a:r>
                  <a:rPr lang="zh-TW" altLang="en-US" dirty="0">
                    <a:solidFill>
                      <a:schemeClr val="tx1"/>
                    </a:solidFill>
                  </a:rPr>
                  <a:t>請先點選開始，否則無法進行編輯</a:t>
                </a:r>
                <a:endParaRPr lang="en-US" altLang="zh-TW" dirty="0">
                  <a:solidFill>
                    <a:schemeClr val="tx1"/>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58" t="43368" r="48485" b="15260"/>
              <a:stretch/>
            </p:blipFill>
            <p:spPr bwMode="auto">
              <a:xfrm>
                <a:off x="5697201" y="4057874"/>
                <a:ext cx="2093559" cy="26901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單箭頭接點 11"/>
              <p:cNvCxnSpPr/>
              <p:nvPr/>
            </p:nvCxnSpPr>
            <p:spPr>
              <a:xfrm>
                <a:off x="4932040" y="3870175"/>
                <a:ext cx="1440160" cy="8549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12" t="27171" r="75633" b="38296"/>
            <a:stretch/>
          </p:blipFill>
          <p:spPr bwMode="auto">
            <a:xfrm>
              <a:off x="229984" y="1292132"/>
              <a:ext cx="2088738" cy="298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907704" y="2149739"/>
              <a:ext cx="3531221" cy="434898"/>
            </a:xfrm>
            <a:prstGeom prst="rect">
              <a:avLst/>
            </a:prstGeom>
            <a:solidFill>
              <a:srgbClr val="FFFF99"/>
            </a:solidFill>
          </p:spPr>
          <p:style>
            <a:lnRef idx="3">
              <a:schemeClr val="lt1"/>
            </a:lnRef>
            <a:fillRef idx="1">
              <a:schemeClr val="dk1"/>
            </a:fillRef>
            <a:effectRef idx="1">
              <a:schemeClr val="dk1"/>
            </a:effectRef>
            <a:fontRef idx="minor">
              <a:schemeClr val="lt1"/>
            </a:fontRef>
          </p:style>
          <p:txBody>
            <a:bodyPr rtlCol="0" anchor="ctr"/>
            <a:lstStyle/>
            <a:p>
              <a:r>
                <a:rPr lang="en-US" altLang="zh-TW" dirty="0">
                  <a:solidFill>
                    <a:schemeClr val="tx1"/>
                  </a:solidFill>
                </a:rPr>
                <a:t>6.</a:t>
              </a:r>
              <a:r>
                <a:rPr lang="zh-TW" altLang="en-US" dirty="0">
                  <a:solidFill>
                    <a:schemeClr val="tx1"/>
                  </a:solidFill>
                </a:rPr>
                <a:t>點入持續審查申請書進行填寫</a:t>
              </a:r>
            </a:p>
          </p:txBody>
        </p:sp>
        <p:sp>
          <p:nvSpPr>
            <p:cNvPr id="7" name="矩形 6"/>
            <p:cNvSpPr/>
            <p:nvPr/>
          </p:nvSpPr>
          <p:spPr>
            <a:xfrm>
              <a:off x="163139" y="2445247"/>
              <a:ext cx="1760035" cy="278780"/>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Tree>
    <p:extLst>
      <p:ext uri="{BB962C8B-B14F-4D97-AF65-F5344CB8AC3E}">
        <p14:creationId xmlns:p14="http://schemas.microsoft.com/office/powerpoint/2010/main" val="175748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4" t="7946" b="53605"/>
          <a:stretch/>
        </p:blipFill>
        <p:spPr bwMode="auto">
          <a:xfrm>
            <a:off x="458118" y="622279"/>
            <a:ext cx="7605853" cy="25001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3"/>
          <p:cNvSpPr txBox="1">
            <a:spLocks/>
          </p:cNvSpPr>
          <p:nvPr/>
        </p:nvSpPr>
        <p:spPr>
          <a:xfrm>
            <a:off x="0" y="0"/>
            <a:ext cx="8316416" cy="6206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b="1" dirty="0">
                <a:solidFill>
                  <a:sysClr val="windowText" lastClr="000000"/>
                </a:solidFill>
                <a:latin typeface="標楷體" pitchFamily="65" charset="-120"/>
                <a:ea typeface="標楷體" pitchFamily="65" charset="-120"/>
              </a:rPr>
              <a:t> </a:t>
            </a:r>
            <a:r>
              <a:rPr lang="en-US" altLang="zh-TW" sz="2800" b="1" dirty="0">
                <a:solidFill>
                  <a:sysClr val="windowText" lastClr="000000"/>
                </a:solidFill>
                <a:latin typeface="標楷體" pitchFamily="65" charset="-120"/>
                <a:ea typeface="標楷體" pitchFamily="65" charset="-120"/>
              </a:rPr>
              <a:t>Step3.</a:t>
            </a:r>
            <a:r>
              <a:rPr lang="zh-TW" altLang="en-US" sz="2800" b="1" dirty="0">
                <a:solidFill>
                  <a:sysClr val="windowText" lastClr="000000"/>
                </a:solidFill>
                <a:latin typeface="標楷體" pitchFamily="65" charset="-120"/>
                <a:ea typeface="標楷體" pitchFamily="65" charset="-120"/>
              </a:rPr>
              <a:t>填寫</a:t>
            </a:r>
            <a:r>
              <a:rPr lang="en-US" altLang="zh-TW" sz="2800" b="1" dirty="0">
                <a:solidFill>
                  <a:sysClr val="windowText" lastClr="000000"/>
                </a:solidFill>
                <a:latin typeface="標楷體" pitchFamily="65" charset="-120"/>
                <a:ea typeface="標楷體" pitchFamily="65" charset="-120"/>
              </a:rPr>
              <a:t>PTMS</a:t>
            </a:r>
            <a:r>
              <a:rPr lang="zh-TW" altLang="en-US" sz="2800" b="1" dirty="0">
                <a:solidFill>
                  <a:sysClr val="windowText" lastClr="000000"/>
                </a:solidFill>
                <a:latin typeface="標楷體" pitchFamily="65" charset="-120"/>
                <a:ea typeface="標楷體" pitchFamily="65" charset="-120"/>
              </a:rPr>
              <a:t>持續審查申請書</a:t>
            </a:r>
            <a:r>
              <a:rPr lang="en-US" altLang="zh-TW" sz="2800" b="1" dirty="0">
                <a:solidFill>
                  <a:sysClr val="windowText" lastClr="000000"/>
                </a:solidFill>
                <a:latin typeface="標楷體" pitchFamily="65" charset="-120"/>
                <a:ea typeface="標楷體" pitchFamily="65" charset="-120"/>
              </a:rPr>
              <a:t>&amp;</a:t>
            </a:r>
            <a:r>
              <a:rPr lang="zh-TW" altLang="en-US" sz="2800" b="1" dirty="0">
                <a:solidFill>
                  <a:sysClr val="windowText" lastClr="000000"/>
                </a:solidFill>
                <a:latin typeface="標楷體" pitchFamily="65" charset="-120"/>
                <a:ea typeface="標楷體" pitchFamily="65" charset="-120"/>
              </a:rPr>
              <a:t>上傳文件</a:t>
            </a:r>
            <a:r>
              <a:rPr lang="en-US" altLang="zh-TW" sz="2200" dirty="0">
                <a:solidFill>
                  <a:sysClr val="windowText" lastClr="000000"/>
                </a:solidFill>
                <a:latin typeface="標楷體" pitchFamily="65" charset="-120"/>
                <a:ea typeface="標楷體" pitchFamily="65" charset="-120"/>
              </a:rPr>
              <a:t>_4</a:t>
            </a:r>
            <a:endParaRPr lang="zh-TW" altLang="en-US" sz="2200" dirty="0">
              <a:solidFill>
                <a:sysClr val="windowText" lastClr="000000"/>
              </a:solidFill>
              <a:latin typeface="標楷體" pitchFamily="65" charset="-120"/>
              <a:ea typeface="標楷體" pitchFamily="65" charset="-120"/>
            </a:endParaRPr>
          </a:p>
        </p:txBody>
      </p:sp>
      <p:sp>
        <p:nvSpPr>
          <p:cNvPr id="14" name="文字方塊 13"/>
          <p:cNvSpPr txBox="1"/>
          <p:nvPr/>
        </p:nvSpPr>
        <p:spPr>
          <a:xfrm>
            <a:off x="3252931" y="853771"/>
            <a:ext cx="2975253" cy="338554"/>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sz="1600" dirty="0"/>
              <a:t>6.</a:t>
            </a:r>
            <a:r>
              <a:rPr lang="zh-TW" altLang="en-US" sz="1600" dirty="0"/>
              <a:t>點選編輯持續審查申請書</a:t>
            </a:r>
          </a:p>
        </p:txBody>
      </p:sp>
      <p:sp>
        <p:nvSpPr>
          <p:cNvPr id="15" name="矩形 14"/>
          <p:cNvSpPr/>
          <p:nvPr/>
        </p:nvSpPr>
        <p:spPr>
          <a:xfrm>
            <a:off x="1898281" y="853769"/>
            <a:ext cx="1354655" cy="344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14" t="13045" r="16719" b="18213"/>
          <a:stretch/>
        </p:blipFill>
        <p:spPr bwMode="auto">
          <a:xfrm>
            <a:off x="454535" y="1840515"/>
            <a:ext cx="5596792" cy="489322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2051720" y="1743917"/>
            <a:ext cx="1946468" cy="360040"/>
          </a:xfrm>
          <a:prstGeom prst="rect">
            <a:avLst/>
          </a:prstGeom>
          <a:solidFill>
            <a:srgbClr val="FFFF99"/>
          </a:solidFill>
          <a:ln w="38100">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altLang="zh-TW" sz="1600" dirty="0"/>
              <a:t>7-1.</a:t>
            </a:r>
            <a:r>
              <a:rPr lang="zh-TW" altLang="en-US" sz="1600" dirty="0"/>
              <a:t>填寫相關資訊</a:t>
            </a:r>
          </a:p>
        </p:txBody>
      </p:sp>
      <p:sp>
        <p:nvSpPr>
          <p:cNvPr id="2" name="文字方塊 1"/>
          <p:cNvSpPr txBox="1"/>
          <p:nvPr/>
        </p:nvSpPr>
        <p:spPr>
          <a:xfrm>
            <a:off x="6254566" y="3320738"/>
            <a:ext cx="2781930" cy="2062103"/>
          </a:xfrm>
          <a:prstGeom prst="rect">
            <a:avLst/>
          </a:prstGeom>
          <a:noFill/>
        </p:spPr>
        <p:txBody>
          <a:bodyPr wrap="square" rtlCol="0">
            <a:spAutoFit/>
          </a:bodyPr>
          <a:lstStyle/>
          <a:p>
            <a:pPr marL="285750" indent="-285750">
              <a:spcBef>
                <a:spcPts val="1200"/>
              </a:spcBef>
              <a:buFont typeface="Wingdings" pitchFamily="2" charset="2"/>
              <a:buChar char="u"/>
            </a:pPr>
            <a:r>
              <a:rPr lang="zh-TW" altLang="en-US" dirty="0"/>
              <a:t>審查情形自動帶入</a:t>
            </a:r>
            <a:endParaRPr lang="en-US" altLang="zh-TW" dirty="0"/>
          </a:p>
          <a:p>
            <a:pPr marL="285750" indent="-285750">
              <a:spcBef>
                <a:spcPts val="1200"/>
              </a:spcBef>
              <a:buFont typeface="Wingdings" pitchFamily="2" charset="2"/>
              <a:buChar char="u"/>
            </a:pPr>
            <a:r>
              <a:rPr lang="zh-TW" altLang="en-US" dirty="0"/>
              <a:t>本院執行狀況則一選擇</a:t>
            </a:r>
            <a:endParaRPr lang="en-US" altLang="zh-TW" dirty="0"/>
          </a:p>
          <a:p>
            <a:pPr marL="285750" indent="-285750">
              <a:spcBef>
                <a:spcPts val="1200"/>
              </a:spcBef>
              <a:buFont typeface="Wingdings" pitchFamily="2" charset="2"/>
              <a:buChar char="u"/>
            </a:pPr>
            <a:r>
              <a:rPr lang="zh-TW" altLang="en-US" dirty="0"/>
              <a:t>本院收案期間，最近一位個案收案時間為需填寫最後一位收案進來的個案。</a:t>
            </a:r>
          </a:p>
        </p:txBody>
      </p:sp>
    </p:spTree>
    <p:extLst>
      <p:ext uri="{BB962C8B-B14F-4D97-AF65-F5344CB8AC3E}">
        <p14:creationId xmlns:p14="http://schemas.microsoft.com/office/powerpoint/2010/main" val="18098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12576" y="6315"/>
            <a:ext cx="7349034" cy="47035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dirty="0">
                <a:solidFill>
                  <a:schemeClr val="tx1"/>
                </a:solidFill>
                <a:latin typeface="標楷體" pitchFamily="65" charset="-120"/>
                <a:ea typeface="標楷體" pitchFamily="65" charset="-120"/>
              </a:rPr>
              <a:t> </a:t>
            </a:r>
            <a:r>
              <a:rPr lang="en-US" altLang="zh-TW" sz="2800" b="1" dirty="0">
                <a:solidFill>
                  <a:schemeClr val="tx1"/>
                </a:solidFill>
                <a:latin typeface="標楷體" pitchFamily="65" charset="-120"/>
                <a:ea typeface="標楷體" pitchFamily="65" charset="-120"/>
              </a:rPr>
              <a:t>Step3.</a:t>
            </a:r>
            <a:r>
              <a:rPr lang="zh-TW" altLang="en-US" sz="2800" b="1" dirty="0">
                <a:solidFill>
                  <a:sysClr val="windowText" lastClr="000000"/>
                </a:solidFill>
                <a:latin typeface="標楷體" pitchFamily="65" charset="-120"/>
                <a:ea typeface="標楷體" pitchFamily="65" charset="-120"/>
              </a:rPr>
              <a:t>填寫</a:t>
            </a:r>
            <a:r>
              <a:rPr lang="en-US" altLang="zh-TW" sz="2800" b="1" dirty="0">
                <a:solidFill>
                  <a:schemeClr val="tx1"/>
                </a:solidFill>
                <a:latin typeface="標楷體" pitchFamily="65" charset="-120"/>
                <a:ea typeface="標楷體" pitchFamily="65" charset="-120"/>
              </a:rPr>
              <a:t>PTMS</a:t>
            </a:r>
            <a:r>
              <a:rPr lang="zh-TW" altLang="en-US" sz="2800" b="1" dirty="0">
                <a:solidFill>
                  <a:schemeClr val="tx1"/>
                </a:solidFill>
                <a:latin typeface="標楷體" pitchFamily="65" charset="-120"/>
                <a:ea typeface="標楷體" pitchFamily="65" charset="-120"/>
              </a:rPr>
              <a:t>持續審查申請書</a:t>
            </a:r>
            <a:r>
              <a:rPr lang="en-US" altLang="zh-TW" sz="2800" b="1" dirty="0">
                <a:solidFill>
                  <a:schemeClr val="tx1"/>
                </a:solidFill>
                <a:latin typeface="標楷體" pitchFamily="65" charset="-120"/>
                <a:ea typeface="標楷體" pitchFamily="65" charset="-120"/>
              </a:rPr>
              <a:t>&amp;</a:t>
            </a:r>
            <a:r>
              <a:rPr lang="zh-TW" altLang="en-US" sz="2800" b="1" dirty="0">
                <a:solidFill>
                  <a:schemeClr val="tx1"/>
                </a:solidFill>
                <a:latin typeface="標楷體" pitchFamily="65" charset="-120"/>
                <a:ea typeface="標楷體" pitchFamily="65" charset="-120"/>
              </a:rPr>
              <a:t>上傳文件</a:t>
            </a:r>
            <a:r>
              <a:rPr lang="en-US" altLang="zh-TW" sz="2200" dirty="0">
                <a:solidFill>
                  <a:schemeClr val="tx1"/>
                </a:solidFill>
                <a:latin typeface="標楷體" pitchFamily="65" charset="-120"/>
                <a:ea typeface="標楷體" pitchFamily="65" charset="-120"/>
              </a:rPr>
              <a:t>_5</a:t>
            </a:r>
            <a:endParaRPr lang="zh-TW" altLang="en-US" sz="2200" dirty="0">
              <a:solidFill>
                <a:schemeClr val="tx1"/>
              </a:solidFill>
              <a:latin typeface="標楷體" pitchFamily="65" charset="-120"/>
              <a:ea typeface="標楷體" pitchFamily="65" charset="-120"/>
            </a:endParaRPr>
          </a:p>
        </p:txBody>
      </p:sp>
      <p:pic>
        <p:nvPicPr>
          <p:cNvPr id="5126"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21" t="10010" r="7578" b="9130"/>
          <a:stretch/>
        </p:blipFill>
        <p:spPr bwMode="auto">
          <a:xfrm>
            <a:off x="613186" y="493454"/>
            <a:ext cx="7410325" cy="58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單箭頭接點 12"/>
          <p:cNvCxnSpPr/>
          <p:nvPr/>
        </p:nvCxnSpPr>
        <p:spPr>
          <a:xfrm>
            <a:off x="5004048" y="1573573"/>
            <a:ext cx="936104"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35068" y="1069517"/>
            <a:ext cx="5065274" cy="3567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600" dirty="0">
                <a:solidFill>
                  <a:schemeClr val="tx1"/>
                </a:solidFill>
              </a:rPr>
              <a:t>7-2.</a:t>
            </a:r>
            <a:r>
              <a:rPr lang="zh-TW" altLang="en-US" sz="1600" dirty="0">
                <a:solidFill>
                  <a:schemeClr val="tx1"/>
                </a:solidFill>
              </a:rPr>
              <a:t>滑鼠游標移到文字旁停放，會有針對收案數之定義</a:t>
            </a:r>
          </a:p>
        </p:txBody>
      </p:sp>
      <p:sp>
        <p:nvSpPr>
          <p:cNvPr id="15" name="矩形 14"/>
          <p:cNvSpPr/>
          <p:nvPr/>
        </p:nvSpPr>
        <p:spPr>
          <a:xfrm>
            <a:off x="1772471" y="2557156"/>
            <a:ext cx="4503135" cy="3240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600" dirty="0"/>
              <a:t>7-3.</a:t>
            </a:r>
            <a:r>
              <a:rPr lang="zh-TW" altLang="en-US" sz="1600" dirty="0"/>
              <a:t>退出人數代號填寫請與同意書明細對應相同</a:t>
            </a:r>
          </a:p>
        </p:txBody>
      </p:sp>
      <p:sp>
        <p:nvSpPr>
          <p:cNvPr id="16" name="投影片編號版面配置區 3"/>
          <p:cNvSpPr>
            <a:spLocks noGrp="1"/>
          </p:cNvSpPr>
          <p:nvPr>
            <p:ph type="sldNum" idx="11"/>
          </p:nvPr>
        </p:nvSpPr>
        <p:spPr>
          <a:xfrm>
            <a:off x="8610600" y="6356354"/>
            <a:ext cx="2743200" cy="365125"/>
          </a:xfrm>
        </p:spPr>
        <p:txBody>
          <a:bodyPr/>
          <a:lstStyle/>
          <a:p>
            <a:fld id="{DDAB390F-5BB2-45E8-A625-540D78DABB9A}" type="slidenum">
              <a:rPr lang="zh-TW" altLang="en-US" smtClean="0"/>
              <a:pPr/>
              <a:t>17</a:t>
            </a:fld>
            <a:endParaRPr lang="zh-TW" altLang="en-US"/>
          </a:p>
        </p:txBody>
      </p:sp>
      <p:grpSp>
        <p:nvGrpSpPr>
          <p:cNvPr id="8" name="群組 7"/>
          <p:cNvGrpSpPr/>
          <p:nvPr/>
        </p:nvGrpSpPr>
        <p:grpSpPr>
          <a:xfrm>
            <a:off x="577678" y="6306470"/>
            <a:ext cx="5008070" cy="434898"/>
            <a:chOff x="3686637" y="5102357"/>
            <a:chExt cx="7629025" cy="434898"/>
          </a:xfrm>
          <a:solidFill>
            <a:srgbClr val="FFFF99"/>
          </a:solidFill>
        </p:grpSpPr>
        <p:sp>
          <p:nvSpPr>
            <p:cNvPr id="17" name="矩形 16"/>
            <p:cNvSpPr/>
            <p:nvPr/>
          </p:nvSpPr>
          <p:spPr>
            <a:xfrm>
              <a:off x="3686637" y="5102357"/>
              <a:ext cx="7162084" cy="43489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600" b="1" dirty="0">
                  <a:solidFill>
                    <a:schemeClr val="tx1"/>
                  </a:solidFill>
                </a:rPr>
                <a:t>7-4</a:t>
              </a:r>
              <a:r>
                <a:rPr lang="en-US" altLang="zh-TW" sz="1400" dirty="0">
                  <a:solidFill>
                    <a:schemeClr val="tx1"/>
                  </a:solidFill>
                </a:rPr>
                <a:t>.</a:t>
              </a:r>
              <a:r>
                <a:rPr lang="zh-TW" altLang="en-US" sz="1600" dirty="0">
                  <a:solidFill>
                    <a:schemeClr val="tx1"/>
                  </a:solidFill>
                </a:rPr>
                <a:t>若有資料安全委員會請拉回上方編輯旁點選資料安全委員會</a:t>
              </a:r>
            </a:p>
          </p:txBody>
        </p:sp>
        <p:sp>
          <p:nvSpPr>
            <p:cNvPr id="23" name="等腰三角形 22"/>
            <p:cNvSpPr/>
            <p:nvPr/>
          </p:nvSpPr>
          <p:spPr>
            <a:xfrm rot="16200000">
              <a:off x="10898175" y="5119767"/>
              <a:ext cx="368034" cy="466941"/>
            </a:xfrm>
            <a:prstGeom prst="triangl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2000">
                <a:solidFill>
                  <a:schemeClr val="tx1"/>
                </a:solidFill>
              </a:endParaRPr>
            </a:p>
          </p:txBody>
        </p:sp>
      </p:grpSp>
      <p:sp>
        <p:nvSpPr>
          <p:cNvPr id="10" name="圓角矩形 9"/>
          <p:cNvSpPr/>
          <p:nvPr/>
        </p:nvSpPr>
        <p:spPr>
          <a:xfrm>
            <a:off x="2483775" y="5950927"/>
            <a:ext cx="1302587" cy="3773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8" t="14045" r="33167" b="29757"/>
          <a:stretch/>
        </p:blipFill>
        <p:spPr bwMode="auto">
          <a:xfrm>
            <a:off x="5621615" y="4332938"/>
            <a:ext cx="3429687" cy="25250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5621609" y="4362333"/>
            <a:ext cx="1074493" cy="498011"/>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1" name="向下箭號 20"/>
          <p:cNvSpPr/>
          <p:nvPr/>
        </p:nvSpPr>
        <p:spPr>
          <a:xfrm rot="18795808">
            <a:off x="6484388" y="4601103"/>
            <a:ext cx="346150" cy="484923"/>
          </a:xfrm>
          <a:prstGeom prst="downArrow">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205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17056" y="0"/>
            <a:ext cx="7363256" cy="6206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dirty="0">
                <a:solidFill>
                  <a:sysClr val="windowText" lastClr="000000"/>
                </a:solidFill>
                <a:latin typeface="標楷體" pitchFamily="65" charset="-120"/>
                <a:ea typeface="標楷體" pitchFamily="65" charset="-120"/>
              </a:rPr>
              <a:t> </a:t>
            </a:r>
            <a:r>
              <a:rPr lang="en-US" altLang="zh-TW" sz="2800" b="1" dirty="0">
                <a:solidFill>
                  <a:sysClr val="windowText" lastClr="000000"/>
                </a:solidFill>
                <a:latin typeface="標楷體" pitchFamily="65" charset="-120"/>
                <a:ea typeface="標楷體" pitchFamily="65" charset="-120"/>
              </a:rPr>
              <a:t>Step3.</a:t>
            </a:r>
            <a:r>
              <a:rPr lang="zh-TW" altLang="en-US" sz="2800" b="1" dirty="0">
                <a:solidFill>
                  <a:sysClr val="windowText" lastClr="000000"/>
                </a:solidFill>
                <a:latin typeface="標楷體" pitchFamily="65" charset="-120"/>
                <a:ea typeface="標楷體" pitchFamily="65" charset="-120"/>
              </a:rPr>
              <a:t>填寫</a:t>
            </a:r>
            <a:r>
              <a:rPr lang="en-US" altLang="zh-TW" sz="2800" b="1" dirty="0">
                <a:solidFill>
                  <a:sysClr val="windowText" lastClr="000000"/>
                </a:solidFill>
                <a:latin typeface="標楷體" pitchFamily="65" charset="-120"/>
                <a:ea typeface="標楷體" pitchFamily="65" charset="-120"/>
              </a:rPr>
              <a:t>PTMS</a:t>
            </a:r>
            <a:r>
              <a:rPr lang="zh-TW" altLang="en-US" sz="2800" b="1" dirty="0">
                <a:solidFill>
                  <a:sysClr val="windowText" lastClr="000000"/>
                </a:solidFill>
                <a:latin typeface="標楷體" pitchFamily="65" charset="-120"/>
                <a:ea typeface="標楷體" pitchFamily="65" charset="-120"/>
              </a:rPr>
              <a:t>持續審查申請書</a:t>
            </a:r>
            <a:r>
              <a:rPr lang="en-US" altLang="zh-TW" sz="2800" b="1" dirty="0">
                <a:solidFill>
                  <a:sysClr val="windowText" lastClr="000000"/>
                </a:solidFill>
                <a:latin typeface="標楷體" pitchFamily="65" charset="-120"/>
                <a:ea typeface="標楷體" pitchFamily="65" charset="-120"/>
              </a:rPr>
              <a:t>&amp;</a:t>
            </a:r>
            <a:r>
              <a:rPr lang="zh-TW" altLang="en-US" sz="2800" b="1" dirty="0">
                <a:solidFill>
                  <a:sysClr val="windowText" lastClr="000000"/>
                </a:solidFill>
                <a:latin typeface="標楷體" pitchFamily="65" charset="-120"/>
                <a:ea typeface="標楷體" pitchFamily="65" charset="-120"/>
              </a:rPr>
              <a:t>上傳文件</a:t>
            </a:r>
            <a:r>
              <a:rPr lang="en-US" altLang="zh-TW" sz="2200" dirty="0">
                <a:solidFill>
                  <a:sysClr val="windowText" lastClr="000000"/>
                </a:solidFill>
                <a:latin typeface="標楷體" pitchFamily="65" charset="-120"/>
                <a:ea typeface="標楷體" pitchFamily="65" charset="-120"/>
              </a:rPr>
              <a:t>_6</a:t>
            </a:r>
            <a:endParaRPr lang="zh-TW" altLang="en-US" sz="2200" dirty="0">
              <a:solidFill>
                <a:sysClr val="windowText" lastClr="000000"/>
              </a:solidFill>
              <a:latin typeface="標楷體" pitchFamily="65" charset="-120"/>
              <a:ea typeface="標楷體" pitchFamily="65" charset="-120"/>
            </a:endParaRPr>
          </a:p>
        </p:txBody>
      </p:sp>
      <p:pic>
        <p:nvPicPr>
          <p:cNvPr id="717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25" t="8047" r="11999" b="3672"/>
          <a:stretch/>
        </p:blipFill>
        <p:spPr bwMode="auto">
          <a:xfrm>
            <a:off x="251520" y="925344"/>
            <a:ext cx="7968232"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771800" y="581706"/>
            <a:ext cx="6315392" cy="3436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600" dirty="0">
                <a:solidFill>
                  <a:srgbClr val="FF0000"/>
                </a:solidFill>
              </a:rPr>
              <a:t>7-5.</a:t>
            </a:r>
            <a:r>
              <a:rPr lang="zh-TW" altLang="en-US" sz="1600" dirty="0">
                <a:solidFill>
                  <a:srgbClr val="FF0000"/>
                </a:solidFill>
              </a:rPr>
              <a:t>若有嚴重不良事件及非預期問題件數，請檢送</a:t>
            </a:r>
            <a:r>
              <a:rPr lang="en-US" altLang="zh-TW" sz="1600" dirty="0">
                <a:solidFill>
                  <a:srgbClr val="FF0000"/>
                </a:solidFill>
              </a:rPr>
              <a:t>SAE</a:t>
            </a:r>
            <a:r>
              <a:rPr lang="zh-TW" altLang="en-US" sz="1600" dirty="0">
                <a:solidFill>
                  <a:srgbClr val="FF0000"/>
                </a:solidFill>
              </a:rPr>
              <a:t>摘要報告清單</a:t>
            </a:r>
          </a:p>
        </p:txBody>
      </p:sp>
      <p:sp>
        <p:nvSpPr>
          <p:cNvPr id="2" name="向左箭號 1"/>
          <p:cNvSpPr/>
          <p:nvPr/>
        </p:nvSpPr>
        <p:spPr bwMode="auto">
          <a:xfrm>
            <a:off x="647564" y="5158312"/>
            <a:ext cx="3588072" cy="864096"/>
          </a:xfrm>
          <a:prstGeom prst="lef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zh-TW" altLang="en-US" sz="1800" b="0" i="0" u="none" strike="noStrike" cap="none" normalizeH="0" baseline="0" dirty="0">
                <a:ln>
                  <a:noFill/>
                </a:ln>
                <a:solidFill>
                  <a:sysClr val="windowText" lastClr="000000"/>
                </a:solidFill>
                <a:effectLst/>
                <a:latin typeface="標楷體" pitchFamily="65" charset="-120"/>
                <a:ea typeface="標楷體" pitchFamily="65" charset="-120"/>
              </a:rPr>
              <a:t>若無有倫理問題，請填寫</a:t>
            </a:r>
            <a:r>
              <a:rPr kumimoji="0" lang="en-US" altLang="zh-TW" sz="1800" b="0" i="0" u="none" strike="noStrike" cap="none" normalizeH="0" baseline="0" dirty="0">
                <a:ln>
                  <a:noFill/>
                </a:ln>
                <a:solidFill>
                  <a:sysClr val="windowText" lastClr="000000"/>
                </a:solidFill>
                <a:effectLst/>
                <a:latin typeface="標楷體" pitchFamily="65" charset="-120"/>
                <a:ea typeface="標楷體" pitchFamily="65" charset="-120"/>
              </a:rPr>
              <a:t>【</a:t>
            </a:r>
            <a:r>
              <a:rPr kumimoji="0" lang="zh-TW" altLang="en-US" sz="1800" b="0" i="0" u="none" strike="noStrike" cap="none" normalizeH="0" baseline="0" dirty="0">
                <a:ln>
                  <a:noFill/>
                </a:ln>
                <a:solidFill>
                  <a:sysClr val="windowText" lastClr="000000"/>
                </a:solidFill>
                <a:effectLst/>
                <a:latin typeface="標楷體" pitchFamily="65" charset="-120"/>
                <a:ea typeface="標楷體" pitchFamily="65" charset="-120"/>
              </a:rPr>
              <a:t>無</a:t>
            </a:r>
            <a:r>
              <a:rPr kumimoji="0" lang="en-US" altLang="zh-TW" sz="1800" b="0" i="0" u="none" strike="noStrike" cap="none" normalizeH="0" baseline="0" dirty="0">
                <a:ln>
                  <a:noFill/>
                </a:ln>
                <a:solidFill>
                  <a:sysClr val="windowText" lastClr="000000"/>
                </a:solidFill>
                <a:effectLst/>
                <a:latin typeface="標楷體" pitchFamily="65" charset="-120"/>
                <a:ea typeface="標楷體" pitchFamily="65" charset="-120"/>
              </a:rPr>
              <a:t>】</a:t>
            </a:r>
            <a:endParaRPr kumimoji="0" lang="zh-TW" altLang="en-US" sz="1800" b="0" i="0" u="none" strike="noStrike" cap="none" normalizeH="0" baseline="0" dirty="0">
              <a:ln>
                <a:noFill/>
              </a:ln>
              <a:solidFill>
                <a:sysClr val="windowText" lastClr="000000"/>
              </a:solidFill>
              <a:effectLst/>
              <a:latin typeface="標楷體" pitchFamily="65" charset="-120"/>
              <a:ea typeface="標楷體" pitchFamily="65" charset="-120"/>
            </a:endParaRPr>
          </a:p>
        </p:txBody>
      </p:sp>
      <p:sp>
        <p:nvSpPr>
          <p:cNvPr id="3" name="圓角矩形 2"/>
          <p:cNvSpPr/>
          <p:nvPr/>
        </p:nvSpPr>
        <p:spPr bwMode="auto">
          <a:xfrm>
            <a:off x="323528" y="6381328"/>
            <a:ext cx="1656184" cy="28441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6" name="向左箭號 5"/>
          <p:cNvSpPr/>
          <p:nvPr/>
        </p:nvSpPr>
        <p:spPr bwMode="auto">
          <a:xfrm>
            <a:off x="3275856" y="6165304"/>
            <a:ext cx="4104456" cy="692696"/>
          </a:xfrm>
          <a:prstGeom prst="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zh-TW" altLang="en-US" sz="1800" b="0" i="0" u="none" strike="noStrike" cap="none" normalizeH="0" baseline="0" dirty="0">
                <a:ln>
                  <a:noFill/>
                </a:ln>
                <a:solidFill>
                  <a:sysClr val="windowText" lastClr="000000"/>
                </a:solidFill>
                <a:effectLst/>
                <a:latin typeface="標楷體" pitchFamily="65" charset="-120"/>
                <a:ea typeface="標楷體" pitchFamily="65" charset="-120"/>
              </a:rPr>
              <a:t>填寫完畢後儲存，進入上傳送審文件</a:t>
            </a:r>
          </a:p>
        </p:txBody>
      </p:sp>
    </p:spTree>
    <p:extLst>
      <p:ext uri="{BB962C8B-B14F-4D97-AF65-F5344CB8AC3E}">
        <p14:creationId xmlns:p14="http://schemas.microsoft.com/office/powerpoint/2010/main" val="28205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04664"/>
            <a:ext cx="8185150" cy="1357952"/>
          </a:xfrm>
        </p:spPr>
        <p:txBody>
          <a:bodyPr/>
          <a:lstStyle/>
          <a:p>
            <a:pPr algn="l"/>
            <a:r>
              <a:rPr lang="zh-TW" altLang="en-US" dirty="0">
                <a:latin typeface="標楷體" pitchFamily="65" charset="-120"/>
                <a:ea typeface="標楷體" pitchFamily="65" charset="-120"/>
              </a:rPr>
              <a:t>填寫顯著利益申報</a:t>
            </a:r>
          </a:p>
        </p:txBody>
      </p:sp>
      <p:sp>
        <p:nvSpPr>
          <p:cNvPr id="4" name="標題 3"/>
          <p:cNvSpPr txBox="1">
            <a:spLocks/>
          </p:cNvSpPr>
          <p:nvPr/>
        </p:nvSpPr>
        <p:spPr>
          <a:xfrm>
            <a:off x="0" y="14558"/>
            <a:ext cx="7308304" cy="60613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800" b="1" dirty="0">
                <a:solidFill>
                  <a:schemeClr val="tx1"/>
                </a:solidFill>
                <a:latin typeface="標楷體" pitchFamily="65" charset="-120"/>
                <a:ea typeface="標楷體" pitchFamily="65" charset="-120"/>
              </a:rPr>
              <a:t>Step3.</a:t>
            </a:r>
            <a:r>
              <a:rPr lang="zh-TW" altLang="en-US" sz="2800" b="1" dirty="0">
                <a:solidFill>
                  <a:sysClr val="windowText" lastClr="000000"/>
                </a:solidFill>
                <a:latin typeface="標楷體" pitchFamily="65" charset="-120"/>
                <a:ea typeface="標楷體" pitchFamily="65" charset="-120"/>
              </a:rPr>
              <a:t>填寫</a:t>
            </a:r>
            <a:r>
              <a:rPr lang="en-US" altLang="zh-TW" sz="2800" b="1" dirty="0">
                <a:solidFill>
                  <a:schemeClr val="tx1"/>
                </a:solidFill>
                <a:latin typeface="標楷體" pitchFamily="65" charset="-120"/>
                <a:ea typeface="標楷體" pitchFamily="65" charset="-120"/>
              </a:rPr>
              <a:t>PTMS</a:t>
            </a:r>
            <a:r>
              <a:rPr lang="zh-TW" altLang="en-US" sz="2800" b="1" dirty="0">
                <a:solidFill>
                  <a:schemeClr val="tx1"/>
                </a:solidFill>
                <a:latin typeface="標楷體" pitchFamily="65" charset="-120"/>
                <a:ea typeface="標楷體" pitchFamily="65" charset="-120"/>
              </a:rPr>
              <a:t>持續審查申請書</a:t>
            </a:r>
            <a:r>
              <a:rPr lang="en-US" altLang="zh-TW" sz="2800" b="1" dirty="0">
                <a:solidFill>
                  <a:schemeClr val="tx1"/>
                </a:solidFill>
                <a:latin typeface="標楷體" pitchFamily="65" charset="-120"/>
                <a:ea typeface="標楷體" pitchFamily="65" charset="-120"/>
              </a:rPr>
              <a:t>&amp;</a:t>
            </a:r>
            <a:r>
              <a:rPr lang="zh-TW" altLang="en-US" sz="2800" b="1" dirty="0">
                <a:solidFill>
                  <a:schemeClr val="tx1"/>
                </a:solidFill>
                <a:latin typeface="標楷體" pitchFamily="65" charset="-120"/>
                <a:ea typeface="標楷體" pitchFamily="65" charset="-120"/>
              </a:rPr>
              <a:t>上傳文件</a:t>
            </a:r>
            <a:r>
              <a:rPr lang="en-US" altLang="zh-TW" sz="2200" dirty="0">
                <a:solidFill>
                  <a:schemeClr val="tx1"/>
                </a:solidFill>
                <a:latin typeface="標楷體" pitchFamily="65" charset="-120"/>
                <a:ea typeface="標楷體" pitchFamily="65" charset="-120"/>
              </a:rPr>
              <a:t>_7</a:t>
            </a:r>
            <a:endParaRPr lang="zh-TW" altLang="en-US" sz="2200" dirty="0">
              <a:solidFill>
                <a:schemeClr val="tx1"/>
              </a:solidFill>
              <a:latin typeface="標楷體" pitchFamily="65" charset="-120"/>
              <a:ea typeface="標楷體" pitchFamily="65" charset="-12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8" t="13417" r="20563" b="43292"/>
          <a:stretch/>
        </p:blipFill>
        <p:spPr bwMode="auto">
          <a:xfrm>
            <a:off x="251521" y="1628800"/>
            <a:ext cx="4968552" cy="381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107504" y="2924944"/>
            <a:ext cx="1080120"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7" name="矩形 6"/>
          <p:cNvSpPr/>
          <p:nvPr/>
        </p:nvSpPr>
        <p:spPr bwMode="auto">
          <a:xfrm>
            <a:off x="2541194" y="2276872"/>
            <a:ext cx="1080120"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8" name="矩形 7"/>
          <p:cNvSpPr/>
          <p:nvPr/>
        </p:nvSpPr>
        <p:spPr bwMode="auto">
          <a:xfrm>
            <a:off x="3585917" y="2274015"/>
            <a:ext cx="914075"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9" name="橢圓 8"/>
          <p:cNvSpPr/>
          <p:nvPr/>
        </p:nvSpPr>
        <p:spPr bwMode="auto">
          <a:xfrm>
            <a:off x="0" y="2594787"/>
            <a:ext cx="396043" cy="40344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600" b="1" i="0" u="none" strike="noStrike" cap="none" normalizeH="0" baseline="0" dirty="0">
                <a:ln>
                  <a:noFill/>
                </a:ln>
                <a:effectLst/>
                <a:latin typeface="Arial" charset="0"/>
                <a:ea typeface="新細明體" charset="-120"/>
              </a:rPr>
              <a:t>1</a:t>
            </a:r>
            <a:endParaRPr kumimoji="0" lang="zh-TW" altLang="en-US" sz="1600" b="1" i="0" u="none" strike="noStrike" cap="none" normalizeH="0" baseline="0" dirty="0">
              <a:ln>
                <a:noFill/>
              </a:ln>
              <a:effectLst/>
              <a:latin typeface="Arial" charset="0"/>
              <a:ea typeface="新細明體" charset="-120"/>
            </a:endParaRPr>
          </a:p>
        </p:txBody>
      </p:sp>
      <p:sp>
        <p:nvSpPr>
          <p:cNvPr id="12" name="橢圓 11"/>
          <p:cNvSpPr/>
          <p:nvPr/>
        </p:nvSpPr>
        <p:spPr bwMode="auto">
          <a:xfrm>
            <a:off x="3456130" y="1868640"/>
            <a:ext cx="396043" cy="40344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600" b="1" i="0" u="none" strike="noStrike" cap="none" normalizeH="0" baseline="0" dirty="0">
                <a:ln>
                  <a:noFill/>
                </a:ln>
                <a:effectLst/>
                <a:latin typeface="Arial" charset="0"/>
                <a:ea typeface="新細明體" charset="-120"/>
              </a:rPr>
              <a:t>3</a:t>
            </a:r>
            <a:endParaRPr kumimoji="0" lang="zh-TW" altLang="en-US" sz="1600" b="1" i="0" u="none" strike="noStrike" cap="none" normalizeH="0" baseline="0" dirty="0">
              <a:ln>
                <a:noFill/>
              </a:ln>
              <a:effectLst/>
              <a:latin typeface="Arial" charset="0"/>
              <a:ea typeface="新細明體" charset="-120"/>
            </a:endParaRPr>
          </a:p>
        </p:txBody>
      </p:sp>
      <p:sp>
        <p:nvSpPr>
          <p:cNvPr id="13" name="橢圓 12"/>
          <p:cNvSpPr/>
          <p:nvPr/>
        </p:nvSpPr>
        <p:spPr bwMode="auto">
          <a:xfrm>
            <a:off x="2339754" y="1868641"/>
            <a:ext cx="396043" cy="40344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600" b="1" i="0" u="none" strike="noStrike" cap="none" normalizeH="0" baseline="0" dirty="0">
                <a:ln>
                  <a:noFill/>
                </a:ln>
                <a:effectLst/>
                <a:latin typeface="Arial" charset="0"/>
                <a:ea typeface="新細明體" charset="-120"/>
              </a:rPr>
              <a:t>2</a:t>
            </a:r>
            <a:endParaRPr kumimoji="0" lang="zh-TW" altLang="en-US" sz="1600" b="1" i="0" u="none" strike="noStrike" cap="none" normalizeH="0" baseline="0" dirty="0">
              <a:ln>
                <a:noFill/>
              </a:ln>
              <a:effectLst/>
              <a:latin typeface="Arial" charset="0"/>
              <a:ea typeface="新細明體" charset="-120"/>
            </a:endParaRPr>
          </a:p>
        </p:txBody>
      </p:sp>
      <p:sp>
        <p:nvSpPr>
          <p:cNvPr id="14" name="文字方塊 13"/>
          <p:cNvSpPr txBox="1"/>
          <p:nvPr/>
        </p:nvSpPr>
        <p:spPr>
          <a:xfrm>
            <a:off x="5724128" y="2070362"/>
            <a:ext cx="3240360" cy="4201150"/>
          </a:xfrm>
          <a:prstGeom prst="rect">
            <a:avLst/>
          </a:prstGeom>
          <a:noFill/>
        </p:spPr>
        <p:txBody>
          <a:bodyPr wrap="square" rtlCol="0">
            <a:spAutoFit/>
          </a:bodyPr>
          <a:lstStyle/>
          <a:p>
            <a:pPr>
              <a:spcBef>
                <a:spcPts val="600"/>
              </a:spcBef>
            </a:pPr>
            <a:r>
              <a:rPr lang="en-US" altLang="zh-TW" dirty="0"/>
              <a:t>1.</a:t>
            </a:r>
            <a:r>
              <a:rPr lang="zh-TW" altLang="en-US" dirty="0"/>
              <a:t>每年填寫一次</a:t>
            </a:r>
            <a:r>
              <a:rPr lang="en-US" altLang="zh-TW" b="1" u="sng" dirty="0"/>
              <a:t>【</a:t>
            </a:r>
            <a:r>
              <a:rPr lang="zh-TW" altLang="en-US" b="1" u="sng" dirty="0"/>
              <a:t>顯著利益申報</a:t>
            </a:r>
            <a:r>
              <a:rPr lang="en-US" altLang="zh-TW" b="1" u="sng" dirty="0"/>
              <a:t>】</a:t>
            </a:r>
            <a:r>
              <a:rPr lang="zh-TW" altLang="en-US" dirty="0"/>
              <a:t>，計畫主持人及協同主持人可於</a:t>
            </a:r>
            <a:r>
              <a:rPr lang="en-US" altLang="zh-TW" dirty="0"/>
              <a:t>PTMS</a:t>
            </a:r>
            <a:r>
              <a:rPr lang="zh-TW" altLang="en-US" dirty="0"/>
              <a:t>線上填寫，</a:t>
            </a:r>
            <a:r>
              <a:rPr lang="en-US" altLang="zh-TW" dirty="0"/>
              <a:t>SC</a:t>
            </a:r>
            <a:r>
              <a:rPr lang="zh-TW" altLang="en-US" dirty="0"/>
              <a:t>填寫紙本，完成簽名需上傳至</a:t>
            </a:r>
            <a:r>
              <a:rPr lang="en-US" altLang="zh-TW" b="1" u="sng" dirty="0">
                <a:solidFill>
                  <a:srgbClr val="FF0000"/>
                </a:solidFill>
              </a:rPr>
              <a:t>【</a:t>
            </a:r>
            <a:r>
              <a:rPr lang="zh-TW" altLang="en-US" b="1" u="sng" dirty="0">
                <a:solidFill>
                  <a:srgbClr val="FF0000"/>
                </a:solidFill>
              </a:rPr>
              <a:t>持續審查送審文件</a:t>
            </a:r>
            <a:r>
              <a:rPr lang="en-US" altLang="zh-TW" b="1" u="sng" dirty="0">
                <a:solidFill>
                  <a:srgbClr val="FF0000"/>
                </a:solidFill>
              </a:rPr>
              <a:t>】</a:t>
            </a:r>
            <a:r>
              <a:rPr lang="zh-TW" altLang="en-US" dirty="0"/>
              <a:t>。</a:t>
            </a:r>
            <a:endParaRPr lang="en-US" altLang="zh-TW" dirty="0"/>
          </a:p>
          <a:p>
            <a:pPr>
              <a:spcBef>
                <a:spcPts val="600"/>
              </a:spcBef>
            </a:pPr>
            <a:r>
              <a:rPr lang="en-US" altLang="zh-TW" dirty="0"/>
              <a:t>2.</a:t>
            </a:r>
            <a:r>
              <a:rPr lang="zh-TW" altLang="en-US" dirty="0"/>
              <a:t>下載持續審查申請書，上傳至</a:t>
            </a:r>
            <a:r>
              <a:rPr lang="en-US" altLang="zh-TW" dirty="0"/>
              <a:t>PTMS</a:t>
            </a:r>
            <a:r>
              <a:rPr lang="zh-TW" altLang="en-US" dirty="0"/>
              <a:t>系統。</a:t>
            </a:r>
            <a:endParaRPr lang="en-US" altLang="zh-TW" dirty="0"/>
          </a:p>
          <a:p>
            <a:pPr>
              <a:spcBef>
                <a:spcPts val="600"/>
              </a:spcBef>
            </a:pPr>
            <a:r>
              <a:rPr lang="en-US" altLang="zh-TW" dirty="0"/>
              <a:t>3.</a:t>
            </a:r>
            <a:r>
              <a:rPr lang="zh-TW" altLang="en-US" dirty="0"/>
              <a:t>下載變更案列表，</a:t>
            </a:r>
            <a:r>
              <a:rPr lang="en-US" altLang="zh-TW" dirty="0"/>
              <a:t>PTMS</a:t>
            </a:r>
            <a:r>
              <a:rPr lang="zh-TW" altLang="en-US" dirty="0"/>
              <a:t>會自動上傳至送審文件欄位，以利委員會了解此期間是否曾送變更案審查。</a:t>
            </a:r>
            <a:endParaRPr lang="en-US" altLang="zh-TW" dirty="0"/>
          </a:p>
          <a:p>
            <a:pPr>
              <a:spcBef>
                <a:spcPts val="600"/>
              </a:spcBef>
            </a:pPr>
            <a:r>
              <a:rPr lang="en-US" altLang="zh-TW" dirty="0"/>
              <a:t>4.</a:t>
            </a:r>
            <a:r>
              <a:rPr lang="zh-TW" altLang="en-US" dirty="0"/>
              <a:t> 上列程序完成後，點選</a:t>
            </a:r>
            <a:r>
              <a:rPr lang="en-US" altLang="zh-TW" b="1" u="sng" dirty="0">
                <a:solidFill>
                  <a:srgbClr val="FF0000"/>
                </a:solidFill>
              </a:rPr>
              <a:t>【</a:t>
            </a:r>
            <a:r>
              <a:rPr lang="zh-TW" altLang="en-US" b="1" u="sng" dirty="0">
                <a:solidFill>
                  <a:srgbClr val="FF0000"/>
                </a:solidFill>
              </a:rPr>
              <a:t>持續審查送審文件</a:t>
            </a:r>
            <a:r>
              <a:rPr lang="en-US" altLang="zh-TW" b="1" u="sng" dirty="0">
                <a:solidFill>
                  <a:srgbClr val="FF0000"/>
                </a:solidFill>
              </a:rPr>
              <a:t>】</a:t>
            </a:r>
            <a:r>
              <a:rPr lang="zh-TW" altLang="en-US" dirty="0"/>
              <a:t>上傳送審文件。</a:t>
            </a:r>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46" t="14354" r="32911" b="16045"/>
          <a:stretch/>
        </p:blipFill>
        <p:spPr bwMode="auto">
          <a:xfrm>
            <a:off x="1634884" y="3750206"/>
            <a:ext cx="3902066" cy="284036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線單箭頭接點 15"/>
          <p:cNvCxnSpPr/>
          <p:nvPr/>
        </p:nvCxnSpPr>
        <p:spPr bwMode="auto">
          <a:xfrm>
            <a:off x="971600" y="3212976"/>
            <a:ext cx="1566175" cy="1080120"/>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矩形 19"/>
          <p:cNvSpPr/>
          <p:nvPr/>
        </p:nvSpPr>
        <p:spPr bwMode="auto">
          <a:xfrm>
            <a:off x="212932" y="3761754"/>
            <a:ext cx="1080120"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21" name="橢圓 20"/>
          <p:cNvSpPr/>
          <p:nvPr/>
        </p:nvSpPr>
        <p:spPr bwMode="auto">
          <a:xfrm>
            <a:off x="-70641" y="3560031"/>
            <a:ext cx="396043" cy="40344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600" b="1" i="0" u="none" strike="noStrike" cap="none" normalizeH="0" baseline="0" dirty="0">
                <a:ln>
                  <a:noFill/>
                </a:ln>
                <a:effectLst/>
                <a:latin typeface="Arial" charset="0"/>
                <a:ea typeface="新細明體" charset="-120"/>
              </a:rPr>
              <a:t>4</a:t>
            </a:r>
            <a:endParaRPr kumimoji="0" lang="zh-TW" altLang="en-US" sz="1600" b="1" i="0" u="none" strike="noStrike" cap="none" normalizeH="0" baseline="0" dirty="0">
              <a:ln>
                <a:noFill/>
              </a:ln>
              <a:effectLst/>
              <a:latin typeface="Arial" charset="0"/>
              <a:ea typeface="新細明體" charset="-120"/>
            </a:endParaRPr>
          </a:p>
        </p:txBody>
      </p:sp>
    </p:spTree>
    <p:extLst>
      <p:ext uri="{BB962C8B-B14F-4D97-AF65-F5344CB8AC3E}">
        <p14:creationId xmlns:p14="http://schemas.microsoft.com/office/powerpoint/2010/main" val="80020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7358419" cy="864096"/>
          </a:xfrm>
        </p:spPr>
        <p:txBody>
          <a:bodyPr anchor="ctr">
            <a:noAutofit/>
          </a:bodyPr>
          <a:lstStyle/>
          <a:p>
            <a:pPr algn="l"/>
            <a:r>
              <a:rPr lang="zh-TW" altLang="en-US" sz="3200" dirty="0">
                <a:latin typeface="標楷體" pitchFamily="65" charset="-120"/>
                <a:ea typeface="標楷體" pitchFamily="65" charset="-120"/>
              </a:rPr>
              <a:t>新案通過審查後，進入持續審查階段</a:t>
            </a:r>
            <a:br>
              <a:rPr lang="zh-TW" altLang="en-US" sz="3200" dirty="0"/>
            </a:br>
            <a:r>
              <a:rPr lang="zh-TW" altLang="en-US" sz="3200" dirty="0">
                <a:solidFill>
                  <a:schemeClr val="tx1"/>
                </a:solidFill>
                <a:latin typeface="標楷體" pitchFamily="65" charset="-120"/>
                <a:ea typeface="標楷體" pitchFamily="65" charset="-120"/>
              </a:rPr>
              <a:t>持續審查之繳交時間</a:t>
            </a:r>
            <a:r>
              <a:rPr lang="en-US" altLang="zh-TW" sz="3200" dirty="0">
                <a:solidFill>
                  <a:schemeClr val="tx1"/>
                </a:solidFill>
                <a:latin typeface="標楷體" pitchFamily="65" charset="-120"/>
                <a:ea typeface="標楷體" pitchFamily="65" charset="-120"/>
              </a:rPr>
              <a:t>-1</a:t>
            </a:r>
            <a:endParaRPr lang="zh-TW" altLang="en-US" sz="3200"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440181"/>
            <a:ext cx="8331435" cy="717580"/>
          </a:xfrm>
        </p:spPr>
        <p:txBody>
          <a:bodyPr>
            <a:normAutofit/>
          </a:bodyPr>
          <a:lstStyle/>
          <a:p>
            <a:pPr marL="0" indent="0" algn="ctr">
              <a:buNone/>
            </a:pPr>
            <a:r>
              <a:rPr lang="en-US" altLang="zh-TW" sz="2000" b="1" dirty="0">
                <a:latin typeface="標楷體" pitchFamily="65" charset="-120"/>
                <a:ea typeface="標楷體" pitchFamily="65" charset="-120"/>
              </a:rPr>
              <a:t>(1)</a:t>
            </a:r>
            <a:r>
              <a:rPr lang="zh-TW" altLang="zh-TW" sz="2000" dirty="0">
                <a:latin typeface="標楷體" pitchFamily="65" charset="-120"/>
                <a:ea typeface="標楷體" pitchFamily="65" charset="-120"/>
              </a:rPr>
              <a:t>核准</a:t>
            </a:r>
            <a:r>
              <a:rPr lang="zh-TW" altLang="en-US" sz="2000" dirty="0">
                <a:latin typeface="標楷體" pitchFamily="65" charset="-120"/>
                <a:ea typeface="標楷體" pitchFamily="65" charset="-120"/>
              </a:rPr>
              <a:t>函</a:t>
            </a:r>
            <a:r>
              <a:rPr lang="zh-TW" altLang="zh-TW" sz="2000" dirty="0">
                <a:latin typeface="標楷體" pitchFamily="65" charset="-120"/>
                <a:ea typeface="標楷體" pitchFamily="65" charset="-120"/>
              </a:rPr>
              <a:t>期限前</a:t>
            </a:r>
            <a:r>
              <a:rPr lang="en-US" altLang="zh-TW" sz="2000" dirty="0">
                <a:latin typeface="標楷體" pitchFamily="65" charset="-120"/>
                <a:ea typeface="標楷體" pitchFamily="65" charset="-120"/>
              </a:rPr>
              <a:t>2</a:t>
            </a:r>
            <a:r>
              <a:rPr lang="zh-TW" altLang="zh-TW" sz="2000" dirty="0">
                <a:latin typeface="標楷體" pitchFamily="65" charset="-120"/>
                <a:ea typeface="標楷體" pitchFamily="65" charset="-120"/>
              </a:rPr>
              <a:t>個月繳交持續審查</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期中報告</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見核准函</a:t>
            </a:r>
            <a:r>
              <a:rPr lang="zh-TW" altLang="en-US" sz="2000" dirty="0">
                <a:latin typeface="標楷體" pitchFamily="65" charset="-120"/>
                <a:ea typeface="標楷體" pitchFamily="65" charset="-120"/>
              </a:rPr>
              <a:t>之</a:t>
            </a:r>
            <a:r>
              <a:rPr lang="zh-TW" altLang="zh-TW" sz="2000" dirty="0">
                <a:latin typeface="標楷體" pitchFamily="65" charset="-120"/>
                <a:ea typeface="標楷體" pitchFamily="65" charset="-120"/>
              </a:rPr>
              <a:t>到期日</a:t>
            </a:r>
            <a:r>
              <a:rPr lang="zh-TW" altLang="en-US" sz="2000" dirty="0">
                <a:latin typeface="標楷體" pitchFamily="65" charset="-120"/>
                <a:ea typeface="標楷體" pitchFamily="65" charset="-120"/>
              </a:rPr>
              <a:t>，</a:t>
            </a:r>
            <a:r>
              <a:rPr lang="en-US" altLang="zh-TW" sz="2000" dirty="0">
                <a:latin typeface="標楷體" pitchFamily="65" charset="-120"/>
                <a:ea typeface="標楷體" pitchFamily="65" charset="-120"/>
              </a:rPr>
              <a:t>o</a:t>
            </a:r>
            <a:r>
              <a:rPr lang="zh-TW" altLang="en-US" sz="2000" dirty="0">
                <a:latin typeface="標楷體" pitchFamily="65" charset="-120"/>
                <a:ea typeface="標楷體" pitchFamily="65" charset="-120"/>
              </a:rPr>
              <a:t>例</a:t>
            </a:r>
            <a:r>
              <a:rPr lang="zh-TW" altLang="zh-TW" sz="2000" dirty="0">
                <a:latin typeface="標楷體" pitchFamily="65" charset="-120"/>
                <a:ea typeface="標楷體" pitchFamily="65" charset="-120"/>
              </a:rPr>
              <a:t>如</a:t>
            </a:r>
            <a:r>
              <a:rPr lang="en-US" altLang="zh-TW" sz="2000" dirty="0">
                <a:latin typeface="標楷體" pitchFamily="65" charset="-120"/>
                <a:ea typeface="標楷體" pitchFamily="65" charset="-120"/>
              </a:rPr>
              <a:t>:2018/11/9</a:t>
            </a:r>
            <a:r>
              <a:rPr lang="zh-TW" altLang="zh-TW" sz="2000" dirty="0">
                <a:latin typeface="標楷體" pitchFamily="65" charset="-120"/>
                <a:ea typeface="標楷體" pitchFamily="65" charset="-120"/>
              </a:rPr>
              <a:t>，持續審查須提前繳交時間</a:t>
            </a:r>
            <a:r>
              <a:rPr lang="zh-TW" altLang="en-US" sz="2000" dirty="0">
                <a:latin typeface="標楷體" pitchFamily="65" charset="-120"/>
                <a:ea typeface="標楷體" pitchFamily="65" charset="-120"/>
              </a:rPr>
              <a:t>為</a:t>
            </a:r>
            <a:r>
              <a:rPr lang="en-US" altLang="zh-TW" sz="2000" dirty="0">
                <a:latin typeface="標楷體" pitchFamily="65" charset="-120"/>
                <a:ea typeface="標楷體" pitchFamily="65" charset="-120"/>
              </a:rPr>
              <a:t>2018/9/9</a:t>
            </a:r>
            <a:endParaRPr lang="zh-TW" altLang="en-US" sz="2000" dirty="0"/>
          </a:p>
        </p:txBody>
      </p:sp>
      <p:grpSp>
        <p:nvGrpSpPr>
          <p:cNvPr id="4" name="群組 3"/>
          <p:cNvGrpSpPr/>
          <p:nvPr/>
        </p:nvGrpSpPr>
        <p:grpSpPr>
          <a:xfrm>
            <a:off x="828139" y="2232268"/>
            <a:ext cx="7826827" cy="4077052"/>
            <a:chOff x="0" y="0"/>
            <a:chExt cx="6400800" cy="3230880"/>
          </a:xfrm>
        </p:grpSpPr>
        <p:grpSp>
          <p:nvGrpSpPr>
            <p:cNvPr id="5" name="群組 4"/>
            <p:cNvGrpSpPr/>
            <p:nvPr/>
          </p:nvGrpSpPr>
          <p:grpSpPr>
            <a:xfrm>
              <a:off x="0" y="0"/>
              <a:ext cx="5554980" cy="3230880"/>
              <a:chOff x="0" y="0"/>
              <a:chExt cx="5554980" cy="3230880"/>
            </a:xfrm>
          </p:grpSpPr>
          <p:grpSp>
            <p:nvGrpSpPr>
              <p:cNvPr id="7" name="群組 6"/>
              <p:cNvGrpSpPr/>
              <p:nvPr/>
            </p:nvGrpSpPr>
            <p:grpSpPr>
              <a:xfrm>
                <a:off x="0" y="0"/>
                <a:ext cx="5554980" cy="3230880"/>
                <a:chOff x="0" y="0"/>
                <a:chExt cx="5554980" cy="3230880"/>
              </a:xfrm>
            </p:grpSpPr>
            <p:grpSp>
              <p:nvGrpSpPr>
                <p:cNvPr id="12" name="群組 11"/>
                <p:cNvGrpSpPr/>
                <p:nvPr/>
              </p:nvGrpSpPr>
              <p:grpSpPr>
                <a:xfrm>
                  <a:off x="0" y="0"/>
                  <a:ext cx="5554980" cy="3230880"/>
                  <a:chOff x="0" y="0"/>
                  <a:chExt cx="6233160" cy="3444240"/>
                </a:xfrm>
              </p:grpSpPr>
              <p:pic>
                <p:nvPicPr>
                  <p:cNvPr id="14" name="圖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33160" cy="3444240"/>
                  </a:xfrm>
                  <a:prstGeom prst="rect">
                    <a:avLst/>
                  </a:prstGeom>
                  <a:ln>
                    <a:solidFill>
                      <a:srgbClr val="FF0000"/>
                    </a:solidFill>
                  </a:ln>
                </p:spPr>
              </p:pic>
              <p:cxnSp>
                <p:nvCxnSpPr>
                  <p:cNvPr id="15" name="直線接點 14"/>
                  <p:cNvCxnSpPr/>
                  <p:nvPr/>
                </p:nvCxnSpPr>
                <p:spPr>
                  <a:xfrm>
                    <a:off x="4808220" y="3169920"/>
                    <a:ext cx="1158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14300" y="3398520"/>
                    <a:ext cx="2232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直線接點 12"/>
                <p:cNvCxnSpPr/>
                <p:nvPr/>
              </p:nvCxnSpPr>
              <p:spPr>
                <a:xfrm flipV="1">
                  <a:off x="1828800" y="2781300"/>
                  <a:ext cx="12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群組 7"/>
              <p:cNvGrpSpPr/>
              <p:nvPr/>
            </p:nvGrpSpPr>
            <p:grpSpPr>
              <a:xfrm>
                <a:off x="822960" y="1059180"/>
                <a:ext cx="1424940" cy="731520"/>
                <a:chOff x="0" y="0"/>
                <a:chExt cx="1424940" cy="731520"/>
              </a:xfrm>
              <a:solidFill>
                <a:schemeClr val="bg1"/>
              </a:solidFill>
            </p:grpSpPr>
            <p:sp>
              <p:nvSpPr>
                <p:cNvPr id="9" name="矩形 8"/>
                <p:cNvSpPr/>
                <p:nvPr/>
              </p:nvSpPr>
              <p:spPr>
                <a:xfrm>
                  <a:off x="76200" y="365760"/>
                  <a:ext cx="419100" cy="1828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 name="矩形 9"/>
                <p:cNvSpPr/>
                <p:nvPr/>
              </p:nvSpPr>
              <p:spPr>
                <a:xfrm>
                  <a:off x="1005840" y="0"/>
                  <a:ext cx="419100" cy="1828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10"/>
                <p:cNvSpPr/>
                <p:nvPr/>
              </p:nvSpPr>
              <p:spPr>
                <a:xfrm>
                  <a:off x="0" y="548640"/>
                  <a:ext cx="1424940" cy="1828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sp>
          <p:nvSpPr>
            <p:cNvPr id="6" name="直線圖說文字 1 5"/>
            <p:cNvSpPr/>
            <p:nvPr/>
          </p:nvSpPr>
          <p:spPr>
            <a:xfrm>
              <a:off x="5356860" y="2727960"/>
              <a:ext cx="1043940" cy="460032"/>
            </a:xfrm>
            <a:prstGeom prst="borderCallout1">
              <a:avLst>
                <a:gd name="adj1" fmla="val 5288"/>
                <a:gd name="adj2" fmla="val -333"/>
                <a:gd name="adj3" fmla="val 31816"/>
                <a:gd name="adj4" fmla="val -20287"/>
              </a:avLst>
            </a:prstGeom>
            <a:ln>
              <a:tailEnd type="stealth" w="lg" len="lg"/>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solidFill>
                    <a:srgbClr val="FF0000"/>
                  </a:solidFill>
                  <a:effectLst/>
                  <a:ea typeface="標楷體"/>
                  <a:cs typeface="Times New Roman"/>
                </a:rPr>
                <a:t>應</a:t>
              </a:r>
              <a:r>
                <a:rPr lang="en-US" sz="1200" kern="100">
                  <a:solidFill>
                    <a:srgbClr val="FF0000"/>
                  </a:solidFill>
                  <a:effectLst/>
                  <a:ea typeface="標楷體"/>
                  <a:cs typeface="Times New Roman"/>
                </a:rPr>
                <a:t>(</a:t>
              </a:r>
              <a:r>
                <a:rPr lang="zh-TW" sz="1200" kern="100">
                  <a:solidFill>
                    <a:srgbClr val="FF0000"/>
                  </a:solidFill>
                  <a:effectLst/>
                  <a:ea typeface="標楷體"/>
                  <a:cs typeface="Times New Roman"/>
                </a:rPr>
                <a:t>期中報告</a:t>
              </a:r>
              <a:r>
                <a:rPr lang="en-US" sz="1200" kern="100">
                  <a:solidFill>
                    <a:srgbClr val="FF0000"/>
                  </a:solidFill>
                  <a:effectLst/>
                  <a:ea typeface="標楷體"/>
                  <a:cs typeface="Times New Roman"/>
                </a:rPr>
                <a:t>)</a:t>
              </a:r>
              <a:r>
                <a:rPr lang="zh-TW" sz="1200" kern="100">
                  <a:solidFill>
                    <a:srgbClr val="FF0000"/>
                  </a:solidFill>
                  <a:effectLst/>
                  <a:ea typeface="標楷體"/>
                  <a:cs typeface="Times New Roman"/>
                </a:rPr>
                <a:t>繳交日</a:t>
              </a:r>
              <a:r>
                <a:rPr lang="en-US" sz="1200" kern="100">
                  <a:solidFill>
                    <a:srgbClr val="FF0000"/>
                  </a:solidFill>
                  <a:effectLst/>
                  <a:ea typeface="標楷體"/>
                  <a:cs typeface="Times New Roman"/>
                </a:rPr>
                <a:t>:2018/09/09</a:t>
              </a:r>
              <a:endParaRPr lang="zh-TW" sz="2400" kern="100">
                <a:solidFill>
                  <a:srgbClr val="FF0000"/>
                </a:solidFill>
                <a:effectLst/>
                <a:ea typeface="新細明體"/>
                <a:cs typeface="Times New Roman"/>
              </a:endParaRPr>
            </a:p>
          </p:txBody>
        </p:sp>
      </p:grpSp>
    </p:spTree>
    <p:extLst>
      <p:ext uri="{BB962C8B-B14F-4D97-AF65-F5344CB8AC3E}">
        <p14:creationId xmlns:p14="http://schemas.microsoft.com/office/powerpoint/2010/main" val="153928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5" t="9726" r="5711" b="9815"/>
          <a:stretch/>
        </p:blipFill>
        <p:spPr bwMode="auto">
          <a:xfrm>
            <a:off x="139901" y="548680"/>
            <a:ext cx="5368203" cy="5904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標題 3"/>
          <p:cNvSpPr txBox="1">
            <a:spLocks/>
          </p:cNvSpPr>
          <p:nvPr/>
        </p:nvSpPr>
        <p:spPr>
          <a:xfrm>
            <a:off x="0" y="14558"/>
            <a:ext cx="7308304" cy="53412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dirty="0">
                <a:solidFill>
                  <a:schemeClr val="tx1"/>
                </a:solidFill>
                <a:latin typeface="標楷體" pitchFamily="65" charset="-120"/>
                <a:ea typeface="標楷體" pitchFamily="65" charset="-120"/>
              </a:rPr>
              <a:t> </a:t>
            </a:r>
            <a:r>
              <a:rPr lang="en-US" altLang="zh-TW" sz="2800" b="1" dirty="0">
                <a:solidFill>
                  <a:schemeClr val="tx1"/>
                </a:solidFill>
                <a:latin typeface="標楷體" pitchFamily="65" charset="-120"/>
                <a:ea typeface="標楷體" pitchFamily="65" charset="-120"/>
              </a:rPr>
              <a:t>Step3.</a:t>
            </a:r>
            <a:r>
              <a:rPr lang="zh-TW" altLang="en-US" sz="2800" b="1" dirty="0">
                <a:solidFill>
                  <a:schemeClr val="tx1"/>
                </a:solidFill>
                <a:latin typeface="標楷體" pitchFamily="65" charset="-120"/>
                <a:ea typeface="標楷體" pitchFamily="65" charset="-120"/>
              </a:rPr>
              <a:t>填寫</a:t>
            </a:r>
            <a:r>
              <a:rPr lang="en-US" altLang="zh-TW" sz="2800" b="1" dirty="0">
                <a:solidFill>
                  <a:schemeClr val="tx1"/>
                </a:solidFill>
                <a:latin typeface="標楷體" pitchFamily="65" charset="-120"/>
                <a:ea typeface="標楷體" pitchFamily="65" charset="-120"/>
              </a:rPr>
              <a:t>PTMS</a:t>
            </a:r>
            <a:r>
              <a:rPr lang="zh-TW" altLang="en-US" sz="2800" b="1" dirty="0">
                <a:solidFill>
                  <a:schemeClr val="tx1"/>
                </a:solidFill>
                <a:latin typeface="標楷體" pitchFamily="65" charset="-120"/>
                <a:ea typeface="標楷體" pitchFamily="65" charset="-120"/>
              </a:rPr>
              <a:t>持續審查申請書</a:t>
            </a:r>
            <a:r>
              <a:rPr lang="en-US" altLang="zh-TW" sz="2800" b="1" dirty="0">
                <a:solidFill>
                  <a:schemeClr val="tx1"/>
                </a:solidFill>
                <a:latin typeface="標楷體" pitchFamily="65" charset="-120"/>
                <a:ea typeface="標楷體" pitchFamily="65" charset="-120"/>
              </a:rPr>
              <a:t>&amp;</a:t>
            </a:r>
            <a:r>
              <a:rPr lang="zh-TW" altLang="en-US" sz="2800" b="1" dirty="0">
                <a:solidFill>
                  <a:schemeClr val="tx1"/>
                </a:solidFill>
                <a:latin typeface="標楷體" pitchFamily="65" charset="-120"/>
                <a:ea typeface="標楷體" pitchFamily="65" charset="-120"/>
              </a:rPr>
              <a:t>上傳文件</a:t>
            </a:r>
            <a:r>
              <a:rPr lang="en-US" altLang="zh-TW" sz="2200" dirty="0">
                <a:solidFill>
                  <a:schemeClr val="tx1"/>
                </a:solidFill>
                <a:latin typeface="標楷體" pitchFamily="65" charset="-120"/>
                <a:ea typeface="標楷體" pitchFamily="65" charset="-120"/>
              </a:rPr>
              <a:t>_8</a:t>
            </a:r>
            <a:endParaRPr lang="zh-TW" altLang="en-US" sz="2200" dirty="0">
              <a:solidFill>
                <a:schemeClr val="tx1"/>
              </a:solidFill>
              <a:latin typeface="標楷體" pitchFamily="65" charset="-120"/>
              <a:ea typeface="標楷體" pitchFamily="65" charset="-120"/>
            </a:endParaRPr>
          </a:p>
        </p:txBody>
      </p:sp>
      <p:sp>
        <p:nvSpPr>
          <p:cNvPr id="2" name="文字方塊 1"/>
          <p:cNvSpPr txBox="1"/>
          <p:nvPr/>
        </p:nvSpPr>
        <p:spPr>
          <a:xfrm>
            <a:off x="5724128" y="991110"/>
            <a:ext cx="3419872" cy="45858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3038" indent="-173038">
              <a:spcBef>
                <a:spcPts val="1200"/>
              </a:spcBef>
            </a:pP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由</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持續審查送審文件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進入上傳相關文件</a:t>
            </a:r>
            <a:endParaRPr lang="en-US" altLang="zh-TW" dirty="0">
              <a:latin typeface="標楷體" pitchFamily="65" charset="-120"/>
              <a:ea typeface="標楷體" pitchFamily="65" charset="-120"/>
            </a:endParaRPr>
          </a:p>
          <a:p>
            <a:pPr marL="173038" indent="-173038">
              <a:spcBef>
                <a:spcPts val="1200"/>
              </a:spcBef>
            </a:pP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按</a:t>
            </a:r>
            <a:r>
              <a:rPr lang="en-US" altLang="zh-TW" dirty="0">
                <a:latin typeface="標楷體" pitchFamily="65" charset="-120"/>
                <a:ea typeface="標楷體" pitchFamily="65" charset="-120"/>
              </a:rPr>
              <a:t>【</a:t>
            </a:r>
            <a:r>
              <a:rPr lang="en-US" altLang="zh-TW" b="1" dirty="0">
                <a:solidFill>
                  <a:srgbClr val="FF0000"/>
                </a:solidFill>
                <a:latin typeface="標楷體" pitchFamily="65" charset="-120"/>
                <a:ea typeface="標楷體" pitchFamily="65" charset="-120"/>
                <a:cs typeface="Miriam Fixed"/>
              </a:rPr>
              <a:t>@</a:t>
            </a:r>
            <a:r>
              <a:rPr lang="zh-TW" altLang="en-US" dirty="0">
                <a:latin typeface="標楷體" pitchFamily="65" charset="-120"/>
                <a:ea typeface="標楷體" pitchFamily="65" charset="-120"/>
              </a:rPr>
              <a:t>迴紋針</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上傳文件</a:t>
            </a:r>
            <a:endParaRPr lang="en-US" altLang="zh-TW" dirty="0">
              <a:latin typeface="標楷體" pitchFamily="65" charset="-120"/>
              <a:ea typeface="標楷體" pitchFamily="65" charset="-120"/>
            </a:endParaRPr>
          </a:p>
          <a:p>
            <a:pPr marL="173038" lvl="1" indent="-173038">
              <a:spcBef>
                <a:spcPts val="1200"/>
              </a:spcBef>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若有不清楚之處，請看</a:t>
            </a:r>
            <a:r>
              <a:rPr lang="en-US" altLang="zh-TW" dirty="0">
                <a:latin typeface="標楷體" pitchFamily="65" charset="-120"/>
                <a:ea typeface="標楷體" pitchFamily="65" charset="-120"/>
              </a:rPr>
              <a:t>【</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備註</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說明，特別是受試者同意書的簽名影本</a:t>
            </a:r>
            <a:r>
              <a:rPr lang="zh-TW" altLang="zh-TW" dirty="0">
                <a:latin typeface="標楷體" pitchFamily="65" charset="-120"/>
                <a:ea typeface="標楷體" pitchFamily="65" charset="-120"/>
              </a:rPr>
              <a:t>（第一位新簽署的個案須檢附完整版）</a:t>
            </a:r>
            <a:r>
              <a:rPr lang="zh-TW" altLang="en-US" dirty="0">
                <a:latin typeface="標楷體" pitchFamily="65" charset="-120"/>
                <a:ea typeface="標楷體" pitchFamily="65" charset="-120"/>
              </a:rPr>
              <a:t>請檢附</a:t>
            </a:r>
            <a:r>
              <a:rPr lang="zh-TW" altLang="zh-TW" dirty="0">
                <a:latin typeface="標楷體" pitchFamily="65" charset="-120"/>
                <a:ea typeface="標楷體" pitchFamily="65" charset="-120"/>
              </a:rPr>
              <a:t>本次報告期間新簽署之</a:t>
            </a:r>
            <a:r>
              <a:rPr lang="en-US" altLang="zh-TW" dirty="0">
                <a:latin typeface="標楷體" pitchFamily="65" charset="-120"/>
                <a:ea typeface="標楷體" pitchFamily="65" charset="-120"/>
              </a:rPr>
              <a:t>ICF</a:t>
            </a:r>
            <a:r>
              <a:rPr lang="zh-TW" altLang="zh-TW" dirty="0">
                <a:latin typeface="標楷體" pitchFamily="65" charset="-120"/>
                <a:ea typeface="標楷體" pitchFamily="65" charset="-120"/>
              </a:rPr>
              <a:t>（首頁、勾選項目頁、簽名頁）</a:t>
            </a:r>
            <a:endParaRPr lang="en-US" altLang="zh-TW" dirty="0">
              <a:latin typeface="標楷體" pitchFamily="65" charset="-120"/>
              <a:ea typeface="標楷體" pitchFamily="65" charset="-120"/>
            </a:endParaRPr>
          </a:p>
          <a:p>
            <a:pPr marL="173038" lvl="1" indent="-173038">
              <a:spcBef>
                <a:spcPts val="1200"/>
              </a:spcBef>
            </a:pP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文件上傳完畢後，請按</a:t>
            </a:r>
            <a:r>
              <a:rPr lang="en-US" altLang="zh-TW" dirty="0">
                <a:latin typeface="標楷體" pitchFamily="65" charset="-120"/>
                <a:ea typeface="標楷體" pitchFamily="65" charset="-120"/>
              </a:rPr>
              <a:t>【</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送出申請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PTMS</a:t>
            </a:r>
            <a:r>
              <a:rPr lang="zh-TW" altLang="en-US" dirty="0">
                <a:latin typeface="標楷體" pitchFamily="65" charset="-120"/>
                <a:ea typeface="標楷體" pitchFamily="65" charset="-120"/>
              </a:rPr>
              <a:t>會自動發信通知</a:t>
            </a:r>
            <a:r>
              <a:rPr lang="en-US" altLang="zh-TW" dirty="0">
                <a:latin typeface="標楷體" pitchFamily="65" charset="-120"/>
                <a:ea typeface="標楷體" pitchFamily="65" charset="-120"/>
              </a:rPr>
              <a:t>IRB</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marL="173038" lvl="1" indent="-173038">
              <a:spcBef>
                <a:spcPts val="1200"/>
              </a:spcBef>
            </a:pPr>
            <a:r>
              <a:rPr lang="en-US" altLang="zh-TW" dirty="0">
                <a:latin typeface="標楷體" pitchFamily="65" charset="-120"/>
                <a:ea typeface="標楷體" pitchFamily="65" charset="-120"/>
              </a:rPr>
              <a:t>5.</a:t>
            </a:r>
            <a:r>
              <a:rPr lang="zh-TW" altLang="zh-TW" dirty="0">
                <a:latin typeface="標楷體" pitchFamily="65" charset="-120"/>
                <a:ea typeface="標楷體" pitchFamily="65" charset="-120"/>
              </a:rPr>
              <a:t>受試者同意書簽署明細</a:t>
            </a:r>
            <a:r>
              <a:rPr lang="zh-TW" altLang="en-US" dirty="0">
                <a:latin typeface="標楷體" pitchFamily="65" charset="-120"/>
                <a:ea typeface="標楷體" pitchFamily="65" charset="-120"/>
              </a:rPr>
              <a:t>，請務必仔細核對再送審。</a:t>
            </a:r>
          </a:p>
        </p:txBody>
      </p:sp>
      <p:sp>
        <p:nvSpPr>
          <p:cNvPr id="4" name="圓角矩形 3"/>
          <p:cNvSpPr/>
          <p:nvPr/>
        </p:nvSpPr>
        <p:spPr bwMode="auto">
          <a:xfrm>
            <a:off x="4644008" y="1844824"/>
            <a:ext cx="936104" cy="468052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11" name="圓角矩形 10"/>
          <p:cNvSpPr/>
          <p:nvPr/>
        </p:nvSpPr>
        <p:spPr bwMode="auto">
          <a:xfrm>
            <a:off x="1187624" y="1772816"/>
            <a:ext cx="360040" cy="468052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13" name="圓角矩形 12"/>
          <p:cNvSpPr/>
          <p:nvPr/>
        </p:nvSpPr>
        <p:spPr bwMode="auto">
          <a:xfrm>
            <a:off x="94715" y="1744356"/>
            <a:ext cx="876885" cy="216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6" name="矩形 5"/>
          <p:cNvSpPr/>
          <p:nvPr/>
        </p:nvSpPr>
        <p:spPr bwMode="auto">
          <a:xfrm>
            <a:off x="1187624" y="3284984"/>
            <a:ext cx="2466528" cy="1224136"/>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7" name="橢圓 6"/>
          <p:cNvSpPr/>
          <p:nvPr/>
        </p:nvSpPr>
        <p:spPr bwMode="auto">
          <a:xfrm>
            <a:off x="2391954" y="1489188"/>
            <a:ext cx="432048" cy="3693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800" b="1" i="0" u="none" strike="noStrike" cap="none" normalizeH="0" baseline="0" dirty="0">
                <a:ln>
                  <a:noFill/>
                </a:ln>
                <a:effectLst/>
                <a:latin typeface="Arial" charset="0"/>
                <a:ea typeface="新細明體" charset="-120"/>
              </a:rPr>
              <a:t>4</a:t>
            </a:r>
            <a:endParaRPr kumimoji="0" lang="zh-TW" altLang="en-US" sz="1800" b="1" i="0" u="none" strike="noStrike" cap="none" normalizeH="0" baseline="0" dirty="0">
              <a:ln>
                <a:noFill/>
              </a:ln>
              <a:effectLst/>
              <a:latin typeface="Arial" charset="0"/>
              <a:ea typeface="新細明體" charset="-120"/>
            </a:endParaRPr>
          </a:p>
        </p:txBody>
      </p:sp>
      <p:sp>
        <p:nvSpPr>
          <p:cNvPr id="18" name="橢圓 17"/>
          <p:cNvSpPr/>
          <p:nvPr/>
        </p:nvSpPr>
        <p:spPr bwMode="auto">
          <a:xfrm>
            <a:off x="4896036" y="1960356"/>
            <a:ext cx="432048" cy="369332"/>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800" b="1" i="0" u="none" strike="noStrike" cap="none" normalizeH="0" baseline="0" dirty="0">
                <a:ln>
                  <a:noFill/>
                </a:ln>
                <a:effectLst/>
                <a:latin typeface="Arial" charset="0"/>
                <a:ea typeface="新細明體" charset="-120"/>
              </a:rPr>
              <a:t>3</a:t>
            </a:r>
            <a:endParaRPr kumimoji="0" lang="zh-TW" altLang="en-US" sz="1800" b="1" i="0" u="none" strike="noStrike" cap="none" normalizeH="0" baseline="0" dirty="0">
              <a:ln>
                <a:noFill/>
              </a:ln>
              <a:effectLst/>
              <a:latin typeface="Arial" charset="0"/>
              <a:ea typeface="新細明體" charset="-120"/>
            </a:endParaRPr>
          </a:p>
        </p:txBody>
      </p:sp>
      <p:sp>
        <p:nvSpPr>
          <p:cNvPr id="19" name="橢圓 18"/>
          <p:cNvSpPr/>
          <p:nvPr/>
        </p:nvSpPr>
        <p:spPr bwMode="auto">
          <a:xfrm>
            <a:off x="772344" y="3323283"/>
            <a:ext cx="432048" cy="369332"/>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800" b="1" i="0" u="none" strike="noStrike" cap="none" normalizeH="0" baseline="0" dirty="0">
                <a:ln>
                  <a:noFill/>
                </a:ln>
                <a:effectLst/>
                <a:latin typeface="Arial" charset="0"/>
                <a:ea typeface="新細明體" charset="-120"/>
              </a:rPr>
              <a:t>2</a:t>
            </a:r>
            <a:endParaRPr kumimoji="0" lang="zh-TW" altLang="en-US" sz="1800" b="1" i="0" u="none" strike="noStrike" cap="none" normalizeH="0" baseline="0" dirty="0">
              <a:ln>
                <a:noFill/>
              </a:ln>
              <a:effectLst/>
              <a:latin typeface="Arial" charset="0"/>
              <a:ea typeface="新細明體" charset="-120"/>
            </a:endParaRPr>
          </a:p>
        </p:txBody>
      </p:sp>
      <p:sp>
        <p:nvSpPr>
          <p:cNvPr id="20" name="橢圓 19"/>
          <p:cNvSpPr/>
          <p:nvPr/>
        </p:nvSpPr>
        <p:spPr bwMode="auto">
          <a:xfrm>
            <a:off x="-18703" y="1375024"/>
            <a:ext cx="432048" cy="369332"/>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altLang="zh-TW" sz="1800" b="1" i="0" u="none" strike="noStrike" cap="none" normalizeH="0" baseline="0" dirty="0">
                <a:ln>
                  <a:noFill/>
                </a:ln>
                <a:effectLst/>
                <a:latin typeface="Arial" charset="0"/>
                <a:ea typeface="新細明體" charset="-120"/>
              </a:rPr>
              <a:t>1</a:t>
            </a:r>
            <a:endParaRPr kumimoji="0" lang="zh-TW" altLang="en-US" sz="1800" b="1" i="0" u="none" strike="noStrike" cap="none" normalizeH="0" baseline="0" dirty="0">
              <a:ln>
                <a:noFill/>
              </a:ln>
              <a:effectLst/>
              <a:latin typeface="Arial" charset="0"/>
              <a:ea typeface="新細明體" charset="-120"/>
            </a:endParaRPr>
          </a:p>
        </p:txBody>
      </p:sp>
      <p:sp>
        <p:nvSpPr>
          <p:cNvPr id="15" name="圓角矩形 14"/>
          <p:cNvSpPr/>
          <p:nvPr/>
        </p:nvSpPr>
        <p:spPr bwMode="auto">
          <a:xfrm>
            <a:off x="1763689" y="1565854"/>
            <a:ext cx="657200" cy="216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Tree>
    <p:extLst>
      <p:ext uri="{BB962C8B-B14F-4D97-AF65-F5344CB8AC3E}">
        <p14:creationId xmlns:p14="http://schemas.microsoft.com/office/powerpoint/2010/main" val="384773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649"/>
            <a:ext cx="8185150" cy="1152119"/>
          </a:xfrm>
        </p:spPr>
        <p:txBody>
          <a:bodyPr/>
          <a:lstStyle/>
          <a:p>
            <a:pPr algn="l"/>
            <a:r>
              <a:rPr lang="en-US" altLang="zh-TW" sz="3200" dirty="0">
                <a:solidFill>
                  <a:schemeClr val="tx1"/>
                </a:solidFill>
                <a:latin typeface="標楷體" pitchFamily="65" charset="-120"/>
                <a:ea typeface="標楷體" pitchFamily="65" charset="-120"/>
              </a:rPr>
              <a:t>Step4.</a:t>
            </a:r>
            <a:r>
              <a:rPr lang="zh-TW" altLang="en-US" sz="3200" dirty="0">
                <a:solidFill>
                  <a:schemeClr val="tx1"/>
                </a:solidFill>
                <a:latin typeface="標楷體" pitchFamily="65" charset="-120"/>
                <a:ea typeface="標楷體" pitchFamily="65" charset="-120"/>
              </a:rPr>
              <a:t>委員審查作業</a:t>
            </a:r>
            <a:endParaRPr lang="zh-TW" altLang="en-US" sz="3200" dirty="0">
              <a:solidFill>
                <a:srgbClr val="00B0F0"/>
              </a:solidFill>
            </a:endParaRPr>
          </a:p>
        </p:txBody>
      </p:sp>
      <p:sp>
        <p:nvSpPr>
          <p:cNvPr id="3" name="內容版面配置區 2"/>
          <p:cNvSpPr>
            <a:spLocks noGrp="1"/>
          </p:cNvSpPr>
          <p:nvPr>
            <p:ph idx="1"/>
          </p:nvPr>
        </p:nvSpPr>
        <p:spPr>
          <a:xfrm>
            <a:off x="445674" y="1196752"/>
            <a:ext cx="8698326" cy="1152128"/>
          </a:xfrm>
        </p:spPr>
        <p:txBody>
          <a:bodyPr/>
          <a:lstStyle/>
          <a:p>
            <a:pPr>
              <a:buFont typeface="Arial" pitchFamily="34" charset="0"/>
              <a:buChar char="•"/>
            </a:pPr>
            <a:r>
              <a:rPr lang="en-US" altLang="zh-TW" sz="2400" dirty="0">
                <a:latin typeface="標楷體" pitchFamily="65" charset="-120"/>
                <a:ea typeface="標楷體" pitchFamily="65" charset="-120"/>
              </a:rPr>
              <a:t>PTMS</a:t>
            </a:r>
            <a:r>
              <a:rPr lang="zh-TW" altLang="en-US" sz="2400" dirty="0">
                <a:latin typeface="標楷體" pitchFamily="65" charset="-120"/>
                <a:ea typeface="標楷體" pitchFamily="65" charset="-120"/>
              </a:rPr>
              <a:t>按</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送出</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，行政審查確認無誤，將</a:t>
            </a:r>
            <a:r>
              <a:rPr lang="en-US" altLang="zh-TW" sz="2400" dirty="0">
                <a:latin typeface="標楷體" pitchFamily="65" charset="-120"/>
                <a:ea typeface="標楷體" pitchFamily="65" charset="-120"/>
              </a:rPr>
              <a:t>e-mail</a:t>
            </a:r>
            <a:r>
              <a:rPr lang="zh-TW" altLang="en-US" sz="2400" dirty="0">
                <a:latin typeface="標楷體" pitchFamily="65" charset="-120"/>
                <a:ea typeface="標楷體" pitchFamily="65" charset="-120"/>
              </a:rPr>
              <a:t>通知申請人；</a:t>
            </a:r>
            <a:r>
              <a:rPr lang="en-US" altLang="zh-TW" sz="2400" dirty="0">
                <a:latin typeface="標楷體" pitchFamily="65" charset="-120"/>
                <a:ea typeface="標楷體" pitchFamily="65" charset="-120"/>
              </a:rPr>
              <a:t>IRB</a:t>
            </a:r>
            <a:r>
              <a:rPr lang="zh-TW" altLang="en-US" sz="2400" dirty="0">
                <a:latin typeface="標楷體" pitchFamily="65" charset="-120"/>
                <a:ea typeface="標楷體" pitchFamily="65" charset="-120"/>
              </a:rPr>
              <a:t>開始進行委員審查作業</a:t>
            </a:r>
            <a:r>
              <a:rPr lang="zh-TW" altLang="en-US" sz="2400" dirty="0"/>
              <a:t>。</a:t>
            </a:r>
            <a:endParaRPr lang="en-US" altLang="zh-TW" sz="2400" dirty="0"/>
          </a:p>
          <a:p>
            <a:endParaRPr lang="en-US" altLang="zh-TW" sz="2000" b="1" dirty="0">
              <a:solidFill>
                <a:srgbClr val="FF0000"/>
              </a:solidFill>
              <a:latin typeface="標楷體" pitchFamily="65" charset="-120"/>
              <a:ea typeface="標楷體" pitchFamily="65" charset="-120"/>
            </a:endParaRPr>
          </a:p>
          <a:p>
            <a:r>
              <a:rPr lang="zh-TW" altLang="en-US" sz="2400" b="1" dirty="0">
                <a:solidFill>
                  <a:srgbClr val="FF0000"/>
                </a:solidFill>
                <a:latin typeface="標楷體" pitchFamily="65" charset="-120"/>
                <a:ea typeface="標楷體" pitchFamily="65" charset="-120"/>
              </a:rPr>
              <a:t>持續審查</a:t>
            </a:r>
            <a:r>
              <a:rPr lang="en-US" altLang="zh-TW" sz="2400" b="1" dirty="0">
                <a:solidFill>
                  <a:srgbClr val="FF0000"/>
                </a:solidFill>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期中報告</a:t>
            </a:r>
            <a:r>
              <a:rPr lang="en-US" altLang="zh-TW" sz="2400" b="1" dirty="0">
                <a:solidFill>
                  <a:srgbClr val="FF0000"/>
                </a:solidFill>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審查流程</a:t>
            </a:r>
            <a:endParaRPr lang="en-US" altLang="zh-TW" sz="2400" b="1" dirty="0">
              <a:solidFill>
                <a:srgbClr val="FF0000"/>
              </a:solidFill>
              <a:latin typeface="標楷體" pitchFamily="65" charset="-120"/>
              <a:ea typeface="標楷體" pitchFamily="65" charset="-120"/>
            </a:endParaRPr>
          </a:p>
          <a:p>
            <a:pPr>
              <a:buNone/>
            </a:pPr>
            <a:endParaRPr lang="en-US" altLang="zh-TW" sz="2000" dirty="0">
              <a:latin typeface="標楷體" pitchFamily="65" charset="-120"/>
              <a:ea typeface="標楷體" pitchFamily="65" charset="-120"/>
            </a:endParaRPr>
          </a:p>
          <a:p>
            <a:pPr>
              <a:buNone/>
            </a:pPr>
            <a:endParaRPr lang="en-US" altLang="zh-TW" sz="2000" dirty="0">
              <a:latin typeface="標楷體" pitchFamily="65" charset="-120"/>
              <a:ea typeface="標楷體" pitchFamily="65" charset="-120"/>
            </a:endParaRPr>
          </a:p>
          <a:p>
            <a:endParaRPr lang="zh-TW" altLang="en-US" dirty="0"/>
          </a:p>
        </p:txBody>
      </p:sp>
      <p:grpSp>
        <p:nvGrpSpPr>
          <p:cNvPr id="6" name="群組 7"/>
          <p:cNvGrpSpPr/>
          <p:nvPr/>
        </p:nvGrpSpPr>
        <p:grpSpPr>
          <a:xfrm>
            <a:off x="251520" y="3429000"/>
            <a:ext cx="8784976" cy="1797172"/>
            <a:chOff x="760141" y="2403294"/>
            <a:chExt cx="10625254" cy="2001436"/>
          </a:xfrm>
        </p:grpSpPr>
        <p:sp>
          <p:nvSpPr>
            <p:cNvPr id="12" name="矩形 11"/>
            <p:cNvSpPr/>
            <p:nvPr/>
          </p:nvSpPr>
          <p:spPr>
            <a:xfrm>
              <a:off x="760141" y="2750634"/>
              <a:ext cx="1728439" cy="99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solidFill>
                    <a:schemeClr val="tx1"/>
                  </a:solidFill>
                  <a:latin typeface="標楷體" pitchFamily="65" charset="-120"/>
                  <a:ea typeface="標楷體" pitchFamily="65" charset="-120"/>
                </a:rPr>
                <a:t>PTMS</a:t>
              </a:r>
              <a:r>
                <a:rPr lang="zh-TW" altLang="en-US" sz="1600" b="1" dirty="0">
                  <a:solidFill>
                    <a:schemeClr val="tx1"/>
                  </a:solidFill>
                  <a:latin typeface="標楷體" pitchFamily="65" charset="-120"/>
                  <a:ea typeface="標楷體" pitchFamily="65" charset="-120"/>
                </a:rPr>
                <a:t>申請</a:t>
              </a:r>
              <a:endParaRPr lang="en-US" altLang="zh-TW" sz="1600" b="1" dirty="0">
                <a:solidFill>
                  <a:schemeClr val="tx1"/>
                </a:solidFill>
                <a:latin typeface="標楷體" pitchFamily="65" charset="-120"/>
                <a:ea typeface="標楷體" pitchFamily="65" charset="-120"/>
              </a:endParaRPr>
            </a:p>
            <a:p>
              <a:pPr algn="ctr"/>
              <a:r>
                <a:rPr lang="zh-TW" altLang="en-US" sz="1600" b="1" dirty="0">
                  <a:solidFill>
                    <a:schemeClr val="tx1"/>
                  </a:solidFill>
                  <a:latin typeface="標楷體" pitchFamily="65" charset="-120"/>
                  <a:ea typeface="標楷體" pitchFamily="65" charset="-120"/>
                </a:rPr>
                <a:t>持續審查，按</a:t>
              </a:r>
              <a:r>
                <a:rPr lang="en-US" altLang="zh-TW" sz="1600" b="1" dirty="0">
                  <a:solidFill>
                    <a:schemeClr val="tx1"/>
                  </a:solidFill>
                  <a:latin typeface="標楷體" pitchFamily="65" charset="-120"/>
                  <a:ea typeface="標楷體" pitchFamily="65" charset="-120"/>
                </a:rPr>
                <a:t>『</a:t>
              </a:r>
              <a:r>
                <a:rPr lang="zh-TW" altLang="en-US" sz="1600" b="1" dirty="0">
                  <a:solidFill>
                    <a:schemeClr val="tx1"/>
                  </a:solidFill>
                  <a:latin typeface="標楷體" pitchFamily="65" charset="-120"/>
                  <a:ea typeface="標楷體" pitchFamily="65" charset="-120"/>
                </a:rPr>
                <a:t>送出</a:t>
              </a:r>
              <a:r>
                <a:rPr lang="en-US" altLang="zh-TW" sz="1600" b="1" dirty="0">
                  <a:solidFill>
                    <a:schemeClr val="tx1"/>
                  </a:solidFill>
                  <a:latin typeface="標楷體" pitchFamily="65" charset="-120"/>
                  <a:ea typeface="標楷體" pitchFamily="65" charset="-120"/>
                </a:rPr>
                <a:t>』</a:t>
              </a:r>
              <a:endParaRPr lang="zh-TW" altLang="en-US" sz="1600" b="1" dirty="0">
                <a:solidFill>
                  <a:schemeClr val="tx1"/>
                </a:solidFill>
                <a:latin typeface="標楷體" pitchFamily="65" charset="-120"/>
                <a:ea typeface="標楷體" pitchFamily="65" charset="-120"/>
              </a:endParaRPr>
            </a:p>
          </p:txBody>
        </p:sp>
        <p:sp>
          <p:nvSpPr>
            <p:cNvPr id="13" name="矩形 12"/>
            <p:cNvSpPr/>
            <p:nvPr/>
          </p:nvSpPr>
          <p:spPr>
            <a:xfrm>
              <a:off x="2886307" y="2921619"/>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標楷體" pitchFamily="65" charset="-120"/>
                  <a:ea typeface="標楷體" pitchFamily="65" charset="-120"/>
                </a:rPr>
                <a:t>行政審查</a:t>
              </a:r>
            </a:p>
          </p:txBody>
        </p:sp>
        <p:cxnSp>
          <p:nvCxnSpPr>
            <p:cNvPr id="14" name="直線單箭頭接點 13"/>
            <p:cNvCxnSpPr>
              <a:stCxn id="12" idx="3"/>
              <a:endCxn id="13" idx="1"/>
            </p:cNvCxnSpPr>
            <p:nvPr/>
          </p:nvCxnSpPr>
          <p:spPr>
            <a:xfrm>
              <a:off x="2488580" y="3246863"/>
              <a:ext cx="397727" cy="5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矩形 14"/>
            <p:cNvSpPr/>
            <p:nvPr/>
          </p:nvSpPr>
          <p:spPr>
            <a:xfrm>
              <a:off x="5352585" y="2419814"/>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標楷體" pitchFamily="65" charset="-120"/>
                  <a:ea typeface="標楷體" pitchFamily="65" charset="-120"/>
                </a:rPr>
                <a:t>委員審查</a:t>
              </a:r>
              <a:endParaRPr lang="en-US" altLang="zh-TW" sz="1600" b="1" dirty="0">
                <a:solidFill>
                  <a:schemeClr val="tx1"/>
                </a:solidFill>
                <a:latin typeface="標楷體" pitchFamily="65" charset="-120"/>
                <a:ea typeface="標楷體" pitchFamily="65" charset="-120"/>
              </a:endParaRPr>
            </a:p>
            <a:p>
              <a:pPr algn="ctr"/>
              <a:r>
                <a:rPr lang="en-US" altLang="zh-TW" sz="1600" b="1" dirty="0">
                  <a:solidFill>
                    <a:schemeClr val="tx1"/>
                  </a:solidFill>
                  <a:latin typeface="標楷體" pitchFamily="65" charset="-120"/>
                  <a:ea typeface="標楷體" pitchFamily="65" charset="-120"/>
                </a:rPr>
                <a:t>(7</a:t>
              </a:r>
              <a:r>
                <a:rPr lang="zh-TW" altLang="en-US" sz="1600" b="1" dirty="0">
                  <a:solidFill>
                    <a:schemeClr val="tx1"/>
                  </a:solidFill>
                  <a:latin typeface="標楷體" pitchFamily="65" charset="-120"/>
                  <a:ea typeface="標楷體" pitchFamily="65" charset="-120"/>
                </a:rPr>
                <a:t>天審查時間</a:t>
              </a:r>
              <a:r>
                <a:rPr lang="en-US" altLang="zh-TW" sz="1600" b="1" dirty="0">
                  <a:solidFill>
                    <a:schemeClr val="tx1"/>
                  </a:solidFill>
                  <a:latin typeface="標楷體" pitchFamily="65" charset="-120"/>
                  <a:ea typeface="標楷體" pitchFamily="65" charset="-120"/>
                </a:rPr>
                <a:t>)</a:t>
              </a:r>
              <a:endParaRPr lang="zh-TW" altLang="en-US" sz="1600" b="1" dirty="0">
                <a:solidFill>
                  <a:schemeClr val="tx1"/>
                </a:solidFill>
                <a:latin typeface="標楷體" pitchFamily="65" charset="-120"/>
                <a:ea typeface="標楷體" pitchFamily="65" charset="-120"/>
              </a:endParaRPr>
            </a:p>
          </p:txBody>
        </p:sp>
        <p:sp>
          <p:nvSpPr>
            <p:cNvPr id="16" name="矩形 15"/>
            <p:cNvSpPr/>
            <p:nvPr/>
          </p:nvSpPr>
          <p:spPr>
            <a:xfrm>
              <a:off x="5352584" y="3743091"/>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solidFill>
                    <a:schemeClr val="tx1"/>
                  </a:solidFill>
                  <a:latin typeface="標楷體" pitchFamily="65" charset="-120"/>
                  <a:ea typeface="標楷體" pitchFamily="65" charset="-120"/>
                </a:rPr>
                <a:t>PI</a:t>
              </a:r>
              <a:r>
                <a:rPr lang="zh-TW" altLang="en-US" sz="1600" b="1" dirty="0">
                  <a:solidFill>
                    <a:schemeClr val="tx1"/>
                  </a:solidFill>
                  <a:latin typeface="標楷體" pitchFamily="65" charset="-120"/>
                  <a:ea typeface="標楷體" pitchFamily="65" charset="-120"/>
                </a:rPr>
                <a:t>修正或補件</a:t>
              </a:r>
            </a:p>
          </p:txBody>
        </p:sp>
        <p:cxnSp>
          <p:nvCxnSpPr>
            <p:cNvPr id="17" name="直線單箭頭接點 16"/>
            <p:cNvCxnSpPr>
              <a:stCxn id="13" idx="3"/>
              <a:endCxn id="16" idx="1"/>
            </p:cNvCxnSpPr>
            <p:nvPr/>
          </p:nvCxnSpPr>
          <p:spPr>
            <a:xfrm>
              <a:off x="4614746" y="3252439"/>
              <a:ext cx="737839" cy="821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13" idx="3"/>
              <a:endCxn id="15" idx="1"/>
            </p:cNvCxnSpPr>
            <p:nvPr/>
          </p:nvCxnSpPr>
          <p:spPr>
            <a:xfrm flipV="1">
              <a:off x="4614746" y="2750634"/>
              <a:ext cx="737840" cy="501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16" idx="0"/>
              <a:endCxn id="15" idx="2"/>
            </p:cNvCxnSpPr>
            <p:nvPr/>
          </p:nvCxnSpPr>
          <p:spPr>
            <a:xfrm flipV="1">
              <a:off x="6216804" y="3081453"/>
              <a:ext cx="1" cy="661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矩形 19"/>
            <p:cNvSpPr/>
            <p:nvPr/>
          </p:nvSpPr>
          <p:spPr>
            <a:xfrm>
              <a:off x="9656956" y="2419814"/>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標楷體" pitchFamily="65" charset="-120"/>
                  <a:ea typeface="標楷體" pitchFamily="65" charset="-120"/>
                </a:rPr>
                <a:t>排入會期</a:t>
              </a:r>
              <a:endParaRPr lang="en-US" altLang="zh-TW" sz="1600" b="1" dirty="0">
                <a:solidFill>
                  <a:schemeClr val="tx1"/>
                </a:solidFill>
                <a:latin typeface="標楷體" pitchFamily="65" charset="-120"/>
                <a:ea typeface="標楷體" pitchFamily="65" charset="-120"/>
              </a:endParaRPr>
            </a:p>
          </p:txBody>
        </p:sp>
        <p:sp>
          <p:nvSpPr>
            <p:cNvPr id="21" name="矩形 20"/>
            <p:cNvSpPr/>
            <p:nvPr/>
          </p:nvSpPr>
          <p:spPr>
            <a:xfrm>
              <a:off x="7557736" y="3121267"/>
              <a:ext cx="1947748"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solidFill>
                    <a:schemeClr val="tx1"/>
                  </a:solidFill>
                  <a:latin typeface="標楷體" pitchFamily="65" charset="-120"/>
                  <a:ea typeface="標楷體" pitchFamily="65" charset="-120"/>
                </a:rPr>
                <a:t>PI</a:t>
              </a:r>
              <a:r>
                <a:rPr lang="zh-TW" altLang="en-US" sz="1600" b="1" dirty="0">
                  <a:solidFill>
                    <a:schemeClr val="tx1"/>
                  </a:solidFill>
                  <a:latin typeface="標楷體" pitchFamily="65" charset="-120"/>
                  <a:ea typeface="標楷體" pitchFamily="65" charset="-120"/>
                </a:rPr>
                <a:t>回覆審查意見</a:t>
              </a:r>
              <a:endParaRPr lang="en-US" altLang="zh-TW" sz="1600" b="1" dirty="0">
                <a:solidFill>
                  <a:schemeClr val="tx1"/>
                </a:solidFill>
                <a:latin typeface="標楷體" pitchFamily="65" charset="-120"/>
                <a:ea typeface="標楷體" pitchFamily="65" charset="-120"/>
              </a:endParaRPr>
            </a:p>
            <a:p>
              <a:pPr algn="ctr"/>
              <a:r>
                <a:rPr lang="en-US" altLang="zh-TW" sz="1600" b="1" dirty="0">
                  <a:solidFill>
                    <a:schemeClr val="tx1"/>
                  </a:solidFill>
                  <a:latin typeface="標楷體" pitchFamily="65" charset="-120"/>
                  <a:ea typeface="標楷體" pitchFamily="65" charset="-120"/>
                </a:rPr>
                <a:t>(</a:t>
              </a:r>
              <a:r>
                <a:rPr lang="zh-TW" altLang="en-US" sz="1600" b="1" dirty="0">
                  <a:solidFill>
                    <a:schemeClr val="tx1"/>
                  </a:solidFill>
                  <a:latin typeface="標楷體" pitchFamily="65" charset="-120"/>
                  <a:ea typeface="標楷體" pitchFamily="65" charset="-120"/>
                </a:rPr>
                <a:t>複審案申請</a:t>
              </a:r>
              <a:r>
                <a:rPr lang="en-US" altLang="zh-TW" sz="1600" dirty="0">
                  <a:solidFill>
                    <a:schemeClr val="tx1"/>
                  </a:solidFill>
                </a:rPr>
                <a:t>)</a:t>
              </a:r>
              <a:endParaRPr lang="zh-TW" altLang="en-US" sz="1600" dirty="0">
                <a:solidFill>
                  <a:schemeClr val="tx1"/>
                </a:solidFill>
              </a:endParaRPr>
            </a:p>
          </p:txBody>
        </p:sp>
        <p:cxnSp>
          <p:nvCxnSpPr>
            <p:cNvPr id="22" name="直線單箭頭接點 21"/>
            <p:cNvCxnSpPr>
              <a:stCxn id="15" idx="3"/>
              <a:endCxn id="21" idx="1"/>
            </p:cNvCxnSpPr>
            <p:nvPr/>
          </p:nvCxnSpPr>
          <p:spPr>
            <a:xfrm>
              <a:off x="7081025" y="2750634"/>
              <a:ext cx="476712" cy="7014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15" idx="3"/>
              <a:endCxn id="20" idx="1"/>
            </p:cNvCxnSpPr>
            <p:nvPr/>
          </p:nvCxnSpPr>
          <p:spPr>
            <a:xfrm>
              <a:off x="7081025" y="2750634"/>
              <a:ext cx="25759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字方塊 23"/>
            <p:cNvSpPr txBox="1"/>
            <p:nvPr/>
          </p:nvSpPr>
          <p:spPr>
            <a:xfrm>
              <a:off x="4651682" y="2681137"/>
              <a:ext cx="555702" cy="320398"/>
            </a:xfrm>
            <a:prstGeom prst="rect">
              <a:avLst/>
            </a:prstGeom>
            <a:noFill/>
          </p:spPr>
          <p:txBody>
            <a:bodyPr wrap="square" rtlCol="0">
              <a:spAutoFit/>
            </a:bodyPr>
            <a:lstStyle/>
            <a:p>
              <a:r>
                <a:rPr lang="en-US" altLang="zh-TW" sz="1400" dirty="0"/>
                <a:t>OK</a:t>
              </a:r>
              <a:endParaRPr lang="zh-TW" altLang="en-US" sz="1400" dirty="0"/>
            </a:p>
          </p:txBody>
        </p:sp>
        <p:sp>
          <p:nvSpPr>
            <p:cNvPr id="25" name="文字方塊 24"/>
            <p:cNvSpPr txBox="1"/>
            <p:nvPr/>
          </p:nvSpPr>
          <p:spPr>
            <a:xfrm>
              <a:off x="4520654" y="3663175"/>
              <a:ext cx="594098" cy="342758"/>
            </a:xfrm>
            <a:prstGeom prst="rect">
              <a:avLst/>
            </a:prstGeom>
            <a:noFill/>
          </p:spPr>
          <p:txBody>
            <a:bodyPr wrap="square" rtlCol="0">
              <a:spAutoFit/>
            </a:bodyPr>
            <a:lstStyle/>
            <a:p>
              <a:r>
                <a:rPr lang="en-US" altLang="zh-TW" sz="1400" dirty="0"/>
                <a:t>NO</a:t>
              </a:r>
              <a:endParaRPr lang="zh-TW" altLang="en-US" sz="1400" dirty="0"/>
            </a:p>
          </p:txBody>
        </p:sp>
        <p:sp>
          <p:nvSpPr>
            <p:cNvPr id="26" name="文字方塊 25"/>
            <p:cNvSpPr txBox="1"/>
            <p:nvPr/>
          </p:nvSpPr>
          <p:spPr>
            <a:xfrm>
              <a:off x="6204726" y="3423424"/>
              <a:ext cx="555702" cy="320399"/>
            </a:xfrm>
            <a:prstGeom prst="rect">
              <a:avLst/>
            </a:prstGeom>
            <a:noFill/>
          </p:spPr>
          <p:txBody>
            <a:bodyPr wrap="square" rtlCol="0">
              <a:spAutoFit/>
            </a:bodyPr>
            <a:lstStyle/>
            <a:p>
              <a:r>
                <a:rPr lang="en-US" altLang="zh-TW" sz="1400" dirty="0"/>
                <a:t>OK</a:t>
              </a:r>
              <a:endParaRPr lang="zh-TW" altLang="en-US" sz="1400" dirty="0"/>
            </a:p>
          </p:txBody>
        </p:sp>
        <p:sp>
          <p:nvSpPr>
            <p:cNvPr id="27" name="文字方塊 26"/>
            <p:cNvSpPr txBox="1"/>
            <p:nvPr/>
          </p:nvSpPr>
          <p:spPr>
            <a:xfrm>
              <a:off x="8215658" y="2403294"/>
              <a:ext cx="555702" cy="320398"/>
            </a:xfrm>
            <a:prstGeom prst="rect">
              <a:avLst/>
            </a:prstGeom>
            <a:noFill/>
          </p:spPr>
          <p:txBody>
            <a:bodyPr wrap="square" rtlCol="0">
              <a:spAutoFit/>
            </a:bodyPr>
            <a:lstStyle/>
            <a:p>
              <a:r>
                <a:rPr lang="en-US" altLang="zh-TW" sz="1400" dirty="0"/>
                <a:t>OK</a:t>
              </a:r>
              <a:endParaRPr lang="zh-TW" altLang="en-US" sz="1400" dirty="0"/>
            </a:p>
          </p:txBody>
        </p:sp>
        <p:sp>
          <p:nvSpPr>
            <p:cNvPr id="28" name="文字方塊 27"/>
            <p:cNvSpPr txBox="1"/>
            <p:nvPr/>
          </p:nvSpPr>
          <p:spPr>
            <a:xfrm>
              <a:off x="6928623" y="3016433"/>
              <a:ext cx="555702" cy="288359"/>
            </a:xfrm>
            <a:prstGeom prst="rect">
              <a:avLst/>
            </a:prstGeom>
            <a:noFill/>
          </p:spPr>
          <p:txBody>
            <a:bodyPr wrap="square" rtlCol="0">
              <a:spAutoFit/>
            </a:bodyPr>
            <a:lstStyle/>
            <a:p>
              <a:r>
                <a:rPr lang="en-US" altLang="zh-TW" sz="1200" dirty="0"/>
                <a:t>NO</a:t>
              </a:r>
              <a:endParaRPr lang="zh-TW" altLang="en-US" sz="1200" dirty="0"/>
            </a:p>
          </p:txBody>
        </p:sp>
      </p:grpSp>
    </p:spTree>
    <p:extLst>
      <p:ext uri="{BB962C8B-B14F-4D97-AF65-F5344CB8AC3E}">
        <p14:creationId xmlns:p14="http://schemas.microsoft.com/office/powerpoint/2010/main" val="150487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649"/>
            <a:ext cx="8185150" cy="1152119"/>
          </a:xfrm>
        </p:spPr>
        <p:txBody>
          <a:bodyPr/>
          <a:lstStyle/>
          <a:p>
            <a:r>
              <a:rPr lang="en-US" altLang="zh-TW" sz="3200" dirty="0">
                <a:solidFill>
                  <a:srgbClr val="00B0F0"/>
                </a:solidFill>
                <a:latin typeface="標楷體" pitchFamily="65" charset="-120"/>
                <a:ea typeface="標楷體" pitchFamily="65" charset="-120"/>
              </a:rPr>
              <a:t>Q1.</a:t>
            </a:r>
            <a:r>
              <a:rPr lang="zh-TW" altLang="en-US" sz="3200" dirty="0">
                <a:solidFill>
                  <a:srgbClr val="00B0F0"/>
                </a:solidFill>
                <a:latin typeface="標楷體" pitchFamily="65" charset="-120"/>
                <a:ea typeface="標楷體" pitchFamily="65" charset="-120"/>
              </a:rPr>
              <a:t>接獲委員審查意見通知</a:t>
            </a:r>
            <a:r>
              <a:rPr lang="en-US" altLang="zh-TW" sz="3200" dirty="0">
                <a:solidFill>
                  <a:srgbClr val="00B0F0"/>
                </a:solidFill>
                <a:latin typeface="標楷體" pitchFamily="65" charset="-120"/>
                <a:ea typeface="標楷體" pitchFamily="65" charset="-120"/>
              </a:rPr>
              <a:t>mail</a:t>
            </a:r>
            <a:r>
              <a:rPr lang="zh-TW" altLang="en-US" sz="3200" dirty="0">
                <a:solidFill>
                  <a:srgbClr val="00B0F0"/>
                </a:solidFill>
                <a:latin typeface="標楷體" pitchFamily="65" charset="-120"/>
                <a:ea typeface="標楷體" pitchFamily="65" charset="-120"/>
              </a:rPr>
              <a:t>，如何回覆？</a:t>
            </a:r>
          </a:p>
        </p:txBody>
      </p:sp>
      <p:sp>
        <p:nvSpPr>
          <p:cNvPr id="3" name="內容版面配置區 2"/>
          <p:cNvSpPr>
            <a:spLocks noGrp="1"/>
          </p:cNvSpPr>
          <p:nvPr>
            <p:ph idx="1"/>
          </p:nvPr>
        </p:nvSpPr>
        <p:spPr>
          <a:xfrm>
            <a:off x="445674" y="1196752"/>
            <a:ext cx="8185150" cy="903236"/>
          </a:xfrm>
        </p:spPr>
        <p:txBody>
          <a:bodyPr/>
          <a:lstStyle/>
          <a:p>
            <a:pPr>
              <a:buFont typeface="Arial" pitchFamily="34" charset="0"/>
              <a:buChar char="•"/>
            </a:pPr>
            <a:r>
              <a:rPr lang="zh-TW" altLang="en-US" sz="2000" dirty="0"/>
              <a:t>當您送出後，接獲行政審查「通過」通知，即安排委員進行審查，</a:t>
            </a:r>
            <a:endParaRPr lang="en-US" altLang="zh-TW" sz="2000" dirty="0"/>
          </a:p>
          <a:p>
            <a:pPr>
              <a:buFont typeface="Arial" pitchFamily="34" charset="0"/>
              <a:buChar char="•"/>
            </a:pPr>
            <a:r>
              <a:rPr lang="en-US" altLang="zh-TW" sz="2000" dirty="0"/>
              <a:t>7</a:t>
            </a:r>
            <a:r>
              <a:rPr lang="zh-TW" altLang="en-US" sz="2000" dirty="0"/>
              <a:t>天後可能會收到</a:t>
            </a:r>
            <a:r>
              <a:rPr lang="en-US" altLang="zh-TW" sz="2000" dirty="0"/>
              <a:t>E-mail</a:t>
            </a:r>
            <a:r>
              <a:rPr lang="zh-TW" altLang="en-US" sz="2000" dirty="0"/>
              <a:t>通知您回覆審查意見，無則會排入會期</a:t>
            </a:r>
            <a:endParaRPr lang="en-US" altLang="zh-TW" sz="2000" dirty="0"/>
          </a:p>
          <a:p>
            <a:endParaRPr lang="zh-TW" altLang="en-US" dirty="0"/>
          </a:p>
        </p:txBody>
      </p:sp>
      <p:grpSp>
        <p:nvGrpSpPr>
          <p:cNvPr id="5" name="群組 4"/>
          <p:cNvGrpSpPr/>
          <p:nvPr/>
        </p:nvGrpSpPr>
        <p:grpSpPr>
          <a:xfrm>
            <a:off x="236156" y="2190030"/>
            <a:ext cx="8800341" cy="3784231"/>
            <a:chOff x="741557" y="2079909"/>
            <a:chExt cx="10643838" cy="4214342"/>
          </a:xfrm>
        </p:grpSpPr>
        <p:grpSp>
          <p:nvGrpSpPr>
            <p:cNvPr id="6" name="群組 5"/>
            <p:cNvGrpSpPr/>
            <p:nvPr/>
          </p:nvGrpSpPr>
          <p:grpSpPr>
            <a:xfrm>
              <a:off x="741557" y="2079909"/>
              <a:ext cx="10643838" cy="4214342"/>
              <a:chOff x="741557" y="2079909"/>
              <a:chExt cx="10643838" cy="4214342"/>
            </a:xfrm>
          </p:grpSpPr>
          <p:grpSp>
            <p:nvGrpSpPr>
              <p:cNvPr id="8" name="群組 7"/>
              <p:cNvGrpSpPr/>
              <p:nvPr/>
            </p:nvGrpSpPr>
            <p:grpSpPr>
              <a:xfrm>
                <a:off x="760141" y="2079909"/>
                <a:ext cx="10625254" cy="2001436"/>
                <a:chOff x="760141" y="2403294"/>
                <a:chExt cx="10625254" cy="2001436"/>
              </a:xfrm>
            </p:grpSpPr>
            <p:sp>
              <p:nvSpPr>
                <p:cNvPr id="12" name="矩形 11"/>
                <p:cNvSpPr/>
                <p:nvPr/>
              </p:nvSpPr>
              <p:spPr>
                <a:xfrm>
                  <a:off x="760141" y="2750634"/>
                  <a:ext cx="1728439" cy="99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PTMS </a:t>
                  </a:r>
                  <a:r>
                    <a:rPr lang="zh-TW" altLang="en-US" sz="1600" dirty="0">
                      <a:solidFill>
                        <a:schemeClr val="tx1"/>
                      </a:solidFill>
                    </a:rPr>
                    <a:t>送出</a:t>
                  </a:r>
                </a:p>
                <a:p>
                  <a:pPr algn="ctr"/>
                  <a:r>
                    <a:rPr lang="zh-TW" altLang="en-US" sz="1600" dirty="0">
                      <a:solidFill>
                        <a:schemeClr val="tx1"/>
                      </a:solidFill>
                    </a:rPr>
                    <a:t>持續審查申請</a:t>
                  </a:r>
                  <a:endParaRPr lang="en-US" altLang="zh-TW" sz="1600" dirty="0">
                    <a:solidFill>
                      <a:schemeClr val="tx1"/>
                    </a:solidFill>
                  </a:endParaRPr>
                </a:p>
              </p:txBody>
            </p:sp>
            <p:sp>
              <p:nvSpPr>
                <p:cNvPr id="13" name="矩形 12"/>
                <p:cNvSpPr/>
                <p:nvPr/>
              </p:nvSpPr>
              <p:spPr>
                <a:xfrm>
                  <a:off x="2886307" y="2921619"/>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行政審查</a:t>
                  </a:r>
                </a:p>
              </p:txBody>
            </p:sp>
            <p:cxnSp>
              <p:nvCxnSpPr>
                <p:cNvPr id="14" name="直線單箭頭接點 13"/>
                <p:cNvCxnSpPr>
                  <a:stCxn id="12" idx="3"/>
                  <a:endCxn id="13" idx="1"/>
                </p:cNvCxnSpPr>
                <p:nvPr/>
              </p:nvCxnSpPr>
              <p:spPr>
                <a:xfrm>
                  <a:off x="2488580" y="3246863"/>
                  <a:ext cx="397727" cy="5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矩形 14"/>
                <p:cNvSpPr/>
                <p:nvPr/>
              </p:nvSpPr>
              <p:spPr>
                <a:xfrm>
                  <a:off x="5352585" y="2419814"/>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委員審查</a:t>
                  </a:r>
                  <a:endParaRPr lang="en-US" altLang="zh-TW" sz="1600" dirty="0">
                    <a:solidFill>
                      <a:schemeClr val="tx1"/>
                    </a:solidFill>
                  </a:endParaRPr>
                </a:p>
                <a:p>
                  <a:pPr algn="ctr"/>
                  <a:r>
                    <a:rPr lang="en-US" altLang="zh-TW" sz="1600" dirty="0">
                      <a:solidFill>
                        <a:schemeClr val="tx1"/>
                      </a:solidFill>
                    </a:rPr>
                    <a:t>(7</a:t>
                  </a:r>
                  <a:r>
                    <a:rPr lang="zh-TW" altLang="en-US" sz="1600" dirty="0">
                      <a:solidFill>
                        <a:schemeClr val="tx1"/>
                      </a:solidFill>
                    </a:rPr>
                    <a:t>天審查時間</a:t>
                  </a:r>
                  <a:r>
                    <a:rPr lang="en-US" altLang="zh-TW" sz="1600" dirty="0">
                      <a:solidFill>
                        <a:schemeClr val="tx1"/>
                      </a:solidFill>
                    </a:rPr>
                    <a:t>)</a:t>
                  </a:r>
                  <a:endParaRPr lang="zh-TW" altLang="en-US" sz="1600" dirty="0">
                    <a:solidFill>
                      <a:schemeClr val="tx1"/>
                    </a:solidFill>
                  </a:endParaRPr>
                </a:p>
              </p:txBody>
            </p:sp>
            <p:sp>
              <p:nvSpPr>
                <p:cNvPr id="16" name="矩形 15"/>
                <p:cNvSpPr/>
                <p:nvPr/>
              </p:nvSpPr>
              <p:spPr>
                <a:xfrm>
                  <a:off x="5352584" y="3743091"/>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PI</a:t>
                  </a:r>
                  <a:r>
                    <a:rPr lang="zh-TW" altLang="en-US" sz="1600" dirty="0">
                      <a:solidFill>
                        <a:schemeClr val="tx1"/>
                      </a:solidFill>
                    </a:rPr>
                    <a:t>修正或補件</a:t>
                  </a:r>
                </a:p>
              </p:txBody>
            </p:sp>
            <p:cxnSp>
              <p:nvCxnSpPr>
                <p:cNvPr id="17" name="直線單箭頭接點 16"/>
                <p:cNvCxnSpPr>
                  <a:stCxn id="13" idx="3"/>
                  <a:endCxn id="16" idx="1"/>
                </p:cNvCxnSpPr>
                <p:nvPr/>
              </p:nvCxnSpPr>
              <p:spPr>
                <a:xfrm>
                  <a:off x="4614746" y="3252439"/>
                  <a:ext cx="737839" cy="821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13" idx="3"/>
                  <a:endCxn id="15" idx="1"/>
                </p:cNvCxnSpPr>
                <p:nvPr/>
              </p:nvCxnSpPr>
              <p:spPr>
                <a:xfrm flipV="1">
                  <a:off x="4614746" y="2750634"/>
                  <a:ext cx="737840" cy="501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16" idx="0"/>
                  <a:endCxn id="15" idx="2"/>
                </p:cNvCxnSpPr>
                <p:nvPr/>
              </p:nvCxnSpPr>
              <p:spPr>
                <a:xfrm flipV="1">
                  <a:off x="6216804" y="3081453"/>
                  <a:ext cx="1" cy="661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矩形 19"/>
                <p:cNvSpPr/>
                <p:nvPr/>
              </p:nvSpPr>
              <p:spPr>
                <a:xfrm>
                  <a:off x="9656956" y="2419814"/>
                  <a:ext cx="1728439"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排入會期</a:t>
                  </a:r>
                  <a:endParaRPr lang="en-US" altLang="zh-TW" dirty="0">
                    <a:solidFill>
                      <a:schemeClr val="tx1"/>
                    </a:solidFill>
                  </a:endParaRPr>
                </a:p>
              </p:txBody>
            </p:sp>
            <p:sp>
              <p:nvSpPr>
                <p:cNvPr id="21" name="矩形 20"/>
                <p:cNvSpPr/>
                <p:nvPr/>
              </p:nvSpPr>
              <p:spPr>
                <a:xfrm>
                  <a:off x="7557736" y="3121267"/>
                  <a:ext cx="1947748" cy="661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PI</a:t>
                  </a:r>
                  <a:r>
                    <a:rPr lang="zh-TW" altLang="en-US" sz="1600" dirty="0">
                      <a:solidFill>
                        <a:schemeClr val="tx1"/>
                      </a:solidFill>
                    </a:rPr>
                    <a:t>回覆審查意見</a:t>
                  </a:r>
                  <a:endParaRPr lang="en-US" altLang="zh-TW" sz="1600" dirty="0">
                    <a:solidFill>
                      <a:schemeClr val="tx1"/>
                    </a:solidFill>
                  </a:endParaRPr>
                </a:p>
                <a:p>
                  <a:pPr algn="ctr"/>
                  <a:r>
                    <a:rPr lang="en-US" altLang="zh-TW" sz="1600" dirty="0">
                      <a:solidFill>
                        <a:schemeClr val="tx1"/>
                      </a:solidFill>
                    </a:rPr>
                    <a:t>(</a:t>
                  </a:r>
                  <a:r>
                    <a:rPr lang="zh-TW" altLang="en-US" sz="1600" dirty="0">
                      <a:solidFill>
                        <a:schemeClr val="tx1"/>
                      </a:solidFill>
                    </a:rPr>
                    <a:t>複審案申請</a:t>
                  </a:r>
                  <a:r>
                    <a:rPr lang="en-US" altLang="zh-TW" sz="1600" dirty="0">
                      <a:solidFill>
                        <a:schemeClr val="tx1"/>
                      </a:solidFill>
                    </a:rPr>
                    <a:t>)</a:t>
                  </a:r>
                  <a:endParaRPr lang="zh-TW" altLang="en-US" sz="1600" dirty="0">
                    <a:solidFill>
                      <a:schemeClr val="tx1"/>
                    </a:solidFill>
                  </a:endParaRPr>
                </a:p>
              </p:txBody>
            </p:sp>
            <p:cxnSp>
              <p:nvCxnSpPr>
                <p:cNvPr id="22" name="直線單箭頭接點 21"/>
                <p:cNvCxnSpPr>
                  <a:stCxn id="15" idx="3"/>
                  <a:endCxn id="21" idx="1"/>
                </p:cNvCxnSpPr>
                <p:nvPr/>
              </p:nvCxnSpPr>
              <p:spPr>
                <a:xfrm>
                  <a:off x="7081025" y="2750634"/>
                  <a:ext cx="476712" cy="7014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15" idx="3"/>
                  <a:endCxn id="20" idx="1"/>
                </p:cNvCxnSpPr>
                <p:nvPr/>
              </p:nvCxnSpPr>
              <p:spPr>
                <a:xfrm>
                  <a:off x="7081025" y="2750634"/>
                  <a:ext cx="25759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字方塊 23"/>
                <p:cNvSpPr txBox="1"/>
                <p:nvPr/>
              </p:nvSpPr>
              <p:spPr>
                <a:xfrm>
                  <a:off x="4651682" y="2681137"/>
                  <a:ext cx="555702" cy="320398"/>
                </a:xfrm>
                <a:prstGeom prst="rect">
                  <a:avLst/>
                </a:prstGeom>
                <a:noFill/>
              </p:spPr>
              <p:txBody>
                <a:bodyPr wrap="square" rtlCol="0">
                  <a:spAutoFit/>
                </a:bodyPr>
                <a:lstStyle/>
                <a:p>
                  <a:r>
                    <a:rPr lang="en-US" altLang="zh-TW" sz="1400" dirty="0"/>
                    <a:t>OK</a:t>
                  </a:r>
                  <a:endParaRPr lang="zh-TW" altLang="en-US" sz="1400" dirty="0"/>
                </a:p>
              </p:txBody>
            </p:sp>
            <p:sp>
              <p:nvSpPr>
                <p:cNvPr id="25" name="文字方塊 24"/>
                <p:cNvSpPr txBox="1"/>
                <p:nvPr/>
              </p:nvSpPr>
              <p:spPr>
                <a:xfrm>
                  <a:off x="4520654" y="3663175"/>
                  <a:ext cx="594098" cy="342758"/>
                </a:xfrm>
                <a:prstGeom prst="rect">
                  <a:avLst/>
                </a:prstGeom>
                <a:noFill/>
              </p:spPr>
              <p:txBody>
                <a:bodyPr wrap="square" rtlCol="0">
                  <a:spAutoFit/>
                </a:bodyPr>
                <a:lstStyle/>
                <a:p>
                  <a:r>
                    <a:rPr lang="en-US" altLang="zh-TW" sz="1400" dirty="0"/>
                    <a:t>NO</a:t>
                  </a:r>
                  <a:endParaRPr lang="zh-TW" altLang="en-US" sz="1400" dirty="0"/>
                </a:p>
              </p:txBody>
            </p:sp>
            <p:sp>
              <p:nvSpPr>
                <p:cNvPr id="26" name="文字方塊 25"/>
                <p:cNvSpPr txBox="1"/>
                <p:nvPr/>
              </p:nvSpPr>
              <p:spPr>
                <a:xfrm>
                  <a:off x="6204726" y="3423424"/>
                  <a:ext cx="555702" cy="320399"/>
                </a:xfrm>
                <a:prstGeom prst="rect">
                  <a:avLst/>
                </a:prstGeom>
                <a:noFill/>
              </p:spPr>
              <p:txBody>
                <a:bodyPr wrap="square" rtlCol="0">
                  <a:spAutoFit/>
                </a:bodyPr>
                <a:lstStyle/>
                <a:p>
                  <a:r>
                    <a:rPr lang="en-US" altLang="zh-TW" sz="1400" dirty="0"/>
                    <a:t>OK</a:t>
                  </a:r>
                  <a:endParaRPr lang="zh-TW" altLang="en-US" sz="1400" dirty="0"/>
                </a:p>
              </p:txBody>
            </p:sp>
            <p:sp>
              <p:nvSpPr>
                <p:cNvPr id="27" name="文字方塊 26"/>
                <p:cNvSpPr txBox="1"/>
                <p:nvPr/>
              </p:nvSpPr>
              <p:spPr>
                <a:xfrm>
                  <a:off x="8215658" y="2403294"/>
                  <a:ext cx="555702" cy="320398"/>
                </a:xfrm>
                <a:prstGeom prst="rect">
                  <a:avLst/>
                </a:prstGeom>
                <a:noFill/>
              </p:spPr>
              <p:txBody>
                <a:bodyPr wrap="square" rtlCol="0">
                  <a:spAutoFit/>
                </a:bodyPr>
                <a:lstStyle/>
                <a:p>
                  <a:r>
                    <a:rPr lang="en-US" altLang="zh-TW" sz="1400" dirty="0"/>
                    <a:t>OK</a:t>
                  </a:r>
                  <a:endParaRPr lang="zh-TW" altLang="en-US" sz="1400" dirty="0"/>
                </a:p>
              </p:txBody>
            </p:sp>
            <p:sp>
              <p:nvSpPr>
                <p:cNvPr id="28" name="文字方塊 27"/>
                <p:cNvSpPr txBox="1"/>
                <p:nvPr/>
              </p:nvSpPr>
              <p:spPr>
                <a:xfrm>
                  <a:off x="6928623" y="3016433"/>
                  <a:ext cx="555702" cy="288359"/>
                </a:xfrm>
                <a:prstGeom prst="rect">
                  <a:avLst/>
                </a:prstGeom>
                <a:noFill/>
              </p:spPr>
              <p:txBody>
                <a:bodyPr wrap="square" rtlCol="0">
                  <a:spAutoFit/>
                </a:bodyPr>
                <a:lstStyle/>
                <a:p>
                  <a:r>
                    <a:rPr lang="en-US" altLang="zh-TW" sz="1200" dirty="0"/>
                    <a:t>NO</a:t>
                  </a:r>
                  <a:endParaRPr lang="zh-TW" altLang="en-US" sz="1200" dirty="0"/>
                </a:p>
              </p:txBody>
            </p:sp>
          </p:grpSp>
          <p:pic>
            <p:nvPicPr>
              <p:cNvPr id="9" name="圖片 8"/>
              <p:cNvPicPr>
                <a:picLocks noChangeAspect="1"/>
              </p:cNvPicPr>
              <p:nvPr/>
            </p:nvPicPr>
            <p:blipFill>
              <a:blip r:embed="rId2" cstate="print"/>
              <a:stretch>
                <a:fillRect/>
              </a:stretch>
            </p:blipFill>
            <p:spPr>
              <a:xfrm>
                <a:off x="7206474" y="4147521"/>
                <a:ext cx="3688268" cy="2026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矩形 9"/>
              <p:cNvSpPr/>
              <p:nvPr/>
            </p:nvSpPr>
            <p:spPr>
              <a:xfrm>
                <a:off x="8809463" y="5356299"/>
                <a:ext cx="1170878" cy="2899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矩形 10"/>
              <p:cNvSpPr/>
              <p:nvPr/>
            </p:nvSpPr>
            <p:spPr>
              <a:xfrm>
                <a:off x="741557" y="4432245"/>
                <a:ext cx="5741020" cy="1862006"/>
              </a:xfrm>
              <a:prstGeom prst="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t"/>
              <a:lstStyle/>
              <a:p>
                <a:pPr marL="285750" indent="-285750">
                  <a:spcBef>
                    <a:spcPts val="600"/>
                  </a:spcBef>
                  <a:buFont typeface="Wingdings" pitchFamily="2" charset="2"/>
                  <a:buChar char="Ø"/>
                </a:pPr>
                <a:r>
                  <a:rPr lang="zh-TW" altLang="en-US" sz="2000" dirty="0">
                    <a:solidFill>
                      <a:schemeClr val="tx1"/>
                    </a:solidFill>
                  </a:rPr>
                  <a:t>若</a:t>
                </a:r>
                <a:r>
                  <a:rPr lang="en-US" altLang="zh-TW" sz="2000" dirty="0">
                    <a:solidFill>
                      <a:schemeClr val="tx1"/>
                    </a:solidFill>
                  </a:rPr>
                  <a:t>E-MAIL</a:t>
                </a:r>
                <a:r>
                  <a:rPr lang="zh-TW" altLang="en-US" sz="2000" dirty="0">
                    <a:solidFill>
                      <a:schemeClr val="tx1"/>
                    </a:solidFill>
                  </a:rPr>
                  <a:t>接獲</a:t>
                </a:r>
                <a:r>
                  <a:rPr lang="en-US" altLang="zh-TW" sz="2000" dirty="0">
                    <a:solidFill>
                      <a:schemeClr val="tx1"/>
                    </a:solidFill>
                  </a:rPr>
                  <a:t>PTMS</a:t>
                </a:r>
                <a:r>
                  <a:rPr lang="zh-TW" altLang="en-US" sz="2000" dirty="0">
                    <a:solidFill>
                      <a:schemeClr val="tx1"/>
                    </a:solidFill>
                  </a:rPr>
                  <a:t>發出審查意見，請先下載複審相關文件進行填寫回覆。</a:t>
                </a:r>
                <a:endParaRPr lang="en-US" altLang="zh-TW" sz="2000" dirty="0">
                  <a:solidFill>
                    <a:schemeClr val="tx1"/>
                  </a:solidFill>
                </a:endParaRPr>
              </a:p>
              <a:p>
                <a:pPr marL="285750" indent="-285750">
                  <a:spcBef>
                    <a:spcPts val="600"/>
                  </a:spcBef>
                  <a:buFont typeface="Wingdings" pitchFamily="2" charset="2"/>
                  <a:buChar char="Ø"/>
                </a:pPr>
                <a:r>
                  <a:rPr lang="zh-TW" altLang="en-US" sz="2000" dirty="0">
                    <a:solidFill>
                      <a:schemeClr val="tx1"/>
                    </a:solidFill>
                  </a:rPr>
                  <a:t>填寫完畢之後，依據送審文件清單準備紙本，並上傳至</a:t>
                </a:r>
                <a:r>
                  <a:rPr lang="en-US" altLang="zh-TW" sz="2000" dirty="0">
                    <a:solidFill>
                      <a:schemeClr val="tx1"/>
                    </a:solidFill>
                  </a:rPr>
                  <a:t>PTMS</a:t>
                </a:r>
                <a:r>
                  <a:rPr lang="zh-TW" altLang="en-US" sz="2000" dirty="0">
                    <a:solidFill>
                      <a:schemeClr val="tx1"/>
                    </a:solidFill>
                  </a:rPr>
                  <a:t>及將紙本送至</a:t>
                </a:r>
                <a:r>
                  <a:rPr lang="en-US" altLang="zh-TW" sz="2000" dirty="0">
                    <a:solidFill>
                      <a:schemeClr val="tx1"/>
                    </a:solidFill>
                  </a:rPr>
                  <a:t>IRB</a:t>
                </a:r>
                <a:endParaRPr lang="zh-TW" altLang="en-US" sz="2000" dirty="0">
                  <a:solidFill>
                    <a:schemeClr val="tx1"/>
                  </a:solidFill>
                </a:endParaRPr>
              </a:p>
            </p:txBody>
          </p:sp>
        </p:grpSp>
        <p:sp>
          <p:nvSpPr>
            <p:cNvPr id="7" name="五角星形 6">
              <a:hlinkClick r:id="rId3" action="ppaction://hlinkfile"/>
            </p:cNvPr>
            <p:cNvSpPr/>
            <p:nvPr/>
          </p:nvSpPr>
          <p:spPr>
            <a:xfrm>
              <a:off x="8493510" y="5222484"/>
              <a:ext cx="323385" cy="267630"/>
            </a:xfrm>
            <a:prstGeom prst="star5">
              <a:avLst/>
            </a:prstGeom>
            <a:solidFill>
              <a:srgbClr val="FF0000"/>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150487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649"/>
            <a:ext cx="8185150" cy="1080111"/>
          </a:xfrm>
        </p:spPr>
        <p:txBody>
          <a:bodyPr/>
          <a:lstStyle/>
          <a:p>
            <a:pPr algn="l"/>
            <a:r>
              <a:rPr lang="zh-TW" altLang="en-US" sz="3200" dirty="0">
                <a:solidFill>
                  <a:srgbClr val="00B0F0"/>
                </a:solidFill>
                <a:latin typeface="標楷體" pitchFamily="65" charset="-120"/>
                <a:ea typeface="標楷體" pitchFamily="65" charset="-120"/>
              </a:rPr>
              <a:t>如何操作</a:t>
            </a:r>
            <a:r>
              <a:rPr lang="en-US" altLang="zh-TW" sz="3200" dirty="0">
                <a:solidFill>
                  <a:srgbClr val="00B0F0"/>
                </a:solidFill>
                <a:latin typeface="標楷體" pitchFamily="65" charset="-120"/>
                <a:ea typeface="標楷體" pitchFamily="65" charset="-120"/>
              </a:rPr>
              <a:t>PTMS</a:t>
            </a:r>
            <a:r>
              <a:rPr lang="zh-TW" altLang="en-US" sz="3200" dirty="0">
                <a:solidFill>
                  <a:srgbClr val="00B0F0"/>
                </a:solidFill>
                <a:latin typeface="標楷體" pitchFamily="65" charset="-120"/>
                <a:ea typeface="標楷體" pitchFamily="65" charset="-120"/>
              </a:rPr>
              <a:t>：持續審查的複審？</a:t>
            </a:r>
            <a:endParaRPr lang="zh-TW" altLang="en-US" sz="3200" dirty="0">
              <a:solidFill>
                <a:srgbClr val="00B0F0"/>
              </a:solidFill>
            </a:endParaRPr>
          </a:p>
        </p:txBody>
      </p:sp>
      <p:sp>
        <p:nvSpPr>
          <p:cNvPr id="21" name="內容版面配置區 20"/>
          <p:cNvSpPr>
            <a:spLocks noGrp="1"/>
          </p:cNvSpPr>
          <p:nvPr>
            <p:ph sz="half" idx="1"/>
          </p:nvPr>
        </p:nvSpPr>
        <p:spPr/>
        <p:txBody>
          <a:bodyPr/>
          <a:lstStyle/>
          <a:p>
            <a:endParaRPr lang="zh-TW" altLang="en-US" dirty="0"/>
          </a:p>
        </p:txBody>
      </p:sp>
      <p:sp>
        <p:nvSpPr>
          <p:cNvPr id="22" name="內容版面配置區 21"/>
          <p:cNvSpPr>
            <a:spLocks noGrp="1"/>
          </p:cNvSpPr>
          <p:nvPr>
            <p:ph sz="half" idx="2"/>
          </p:nvPr>
        </p:nvSpPr>
        <p:spPr>
          <a:xfrm>
            <a:off x="5940152" y="1205001"/>
            <a:ext cx="3062239" cy="2584039"/>
          </a:xfrm>
        </p:spPr>
        <p:txBody>
          <a:bodyPr/>
          <a:lstStyle/>
          <a:p>
            <a:pPr marL="173038" indent="-173038"/>
            <a:r>
              <a:rPr lang="en-US" altLang="zh-TW" sz="1800" dirty="0"/>
              <a:t>1.</a:t>
            </a:r>
            <a:r>
              <a:rPr lang="zh-TW" altLang="en-US" sz="1800" dirty="0"/>
              <a:t>登入</a:t>
            </a:r>
            <a:r>
              <a:rPr lang="en-US" altLang="zh-TW" sz="1800" dirty="0"/>
              <a:t>PTMS</a:t>
            </a:r>
            <a:r>
              <a:rPr lang="zh-TW" altLang="en-US" sz="1800" dirty="0"/>
              <a:t>後點選</a:t>
            </a:r>
            <a:r>
              <a:rPr lang="en-US" altLang="zh-TW" sz="1800" dirty="0"/>
              <a:t>【</a:t>
            </a:r>
            <a:r>
              <a:rPr lang="zh-TW" altLang="en-US" sz="1800" b="1" dirty="0"/>
              <a:t>計畫主持人</a:t>
            </a:r>
            <a:r>
              <a:rPr lang="en-US" altLang="zh-TW" sz="1800" dirty="0"/>
              <a:t>】</a:t>
            </a:r>
            <a:r>
              <a:rPr lang="zh-TW" altLang="en-US" sz="1800" dirty="0"/>
              <a:t>身分</a:t>
            </a:r>
            <a:endParaRPr lang="en-US" altLang="zh-TW" sz="1800" dirty="0"/>
          </a:p>
          <a:p>
            <a:pPr marL="173038" indent="-173038"/>
            <a:r>
              <a:rPr lang="en-US" altLang="zh-TW" sz="1800" dirty="0"/>
              <a:t>2.</a:t>
            </a:r>
            <a:r>
              <a:rPr lang="zh-TW" altLang="en-US" sz="1800" dirty="0"/>
              <a:t>於</a:t>
            </a:r>
            <a:r>
              <a:rPr lang="en-US" altLang="zh-TW" sz="1800" dirty="0"/>
              <a:t>【</a:t>
            </a:r>
            <a:r>
              <a:rPr lang="zh-TW" altLang="en-US" sz="1800" b="1" dirty="0"/>
              <a:t>待辦案件</a:t>
            </a:r>
            <a:r>
              <a:rPr lang="en-US" altLang="zh-TW" sz="1800" dirty="0"/>
              <a:t>】</a:t>
            </a:r>
            <a:r>
              <a:rPr lang="zh-TW" altLang="en-US" sz="1800" dirty="0"/>
              <a:t>點入</a:t>
            </a:r>
            <a:r>
              <a:rPr lang="en-US" altLang="zh-TW" sz="1800" dirty="0"/>
              <a:t>【</a:t>
            </a:r>
            <a:r>
              <a:rPr lang="en-US" altLang="zh-TW" sz="1800" b="1" dirty="0"/>
              <a:t>IRB</a:t>
            </a:r>
            <a:r>
              <a:rPr lang="zh-TW" altLang="en-US" sz="1800" b="1" dirty="0"/>
              <a:t>編號</a:t>
            </a:r>
            <a:r>
              <a:rPr lang="en-US" altLang="zh-TW" sz="1800" dirty="0"/>
              <a:t>】</a:t>
            </a:r>
          </a:p>
          <a:p>
            <a:pPr marL="173038" indent="-173038"/>
            <a:r>
              <a:rPr lang="en-US" altLang="zh-TW" sz="1800" dirty="0"/>
              <a:t>3.【</a:t>
            </a:r>
            <a:r>
              <a:rPr lang="en-US" altLang="zh-TW" sz="1800" b="1" dirty="0"/>
              <a:t>IRB/REC</a:t>
            </a:r>
            <a:r>
              <a:rPr lang="zh-TW" altLang="en-US" sz="1800" b="1" dirty="0"/>
              <a:t>審查</a:t>
            </a:r>
            <a:r>
              <a:rPr lang="en-US" altLang="zh-TW" sz="1800" dirty="0"/>
              <a:t>】</a:t>
            </a:r>
            <a:r>
              <a:rPr lang="zh-TW" altLang="en-US" sz="1800" dirty="0"/>
              <a:t>部分顯示「</a:t>
            </a:r>
            <a:r>
              <a:rPr lang="zh-TW" altLang="en-US" sz="1800" b="1" dirty="0"/>
              <a:t>計畫主持人待辦</a:t>
            </a:r>
            <a:r>
              <a:rPr lang="zh-TW" altLang="en-US" sz="1800" dirty="0"/>
              <a:t>」，則點入「</a:t>
            </a:r>
            <a:r>
              <a:rPr lang="zh-TW" altLang="en-US" sz="1800" b="1" dirty="0">
                <a:solidFill>
                  <a:srgbClr val="FF0000"/>
                </a:solidFill>
              </a:rPr>
              <a:t>簡易持續審查</a:t>
            </a:r>
            <a:r>
              <a:rPr lang="en-US" altLang="zh-TW" sz="1800" b="1" dirty="0">
                <a:solidFill>
                  <a:srgbClr val="FF0000"/>
                </a:solidFill>
              </a:rPr>
              <a:t>2018/07/01</a:t>
            </a:r>
            <a:r>
              <a:rPr lang="zh-TW" altLang="en-US" sz="1800" dirty="0"/>
              <a:t>」</a:t>
            </a:r>
            <a:endParaRPr lang="en-US" altLang="zh-TW" sz="1800" dirty="0"/>
          </a:p>
          <a:p>
            <a:pPr marL="173038" indent="-173038"/>
            <a:endParaRPr lang="zh-TW" altLang="en-US" sz="1800" dirty="0"/>
          </a:p>
          <a:p>
            <a:endParaRPr lang="zh-TW" altLang="en-US" sz="1800" dirty="0"/>
          </a:p>
        </p:txBody>
      </p:sp>
      <p:sp>
        <p:nvSpPr>
          <p:cNvPr id="6" name="投影片編號版面配置區 3"/>
          <p:cNvSpPr>
            <a:spLocks noGrp="1"/>
          </p:cNvSpPr>
          <p:nvPr>
            <p:ph type="sldNum" idx="11"/>
          </p:nvPr>
        </p:nvSpPr>
        <p:spPr>
          <a:prstGeom prst="rect">
            <a:avLst/>
          </a:prstGeom>
        </p:spPr>
        <p:txBody>
          <a:bodyPr/>
          <a:lstStyle/>
          <a:p>
            <a:fld id="{DDAB390F-5BB2-45E8-A625-540D78DABB9A}" type="slidenum">
              <a:rPr lang="zh-TW" altLang="en-US" smtClean="0"/>
              <a:pPr/>
              <a:t>23</a:t>
            </a:fld>
            <a:endParaRPr lang="zh-TW"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9" t="41411" r="45585" b="35804"/>
          <a:stretch/>
        </p:blipFill>
        <p:spPr bwMode="auto">
          <a:xfrm>
            <a:off x="51418" y="1217575"/>
            <a:ext cx="5796136" cy="2838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bwMode="auto">
          <a:xfrm>
            <a:off x="2562102" y="1169037"/>
            <a:ext cx="720080" cy="36004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25" name="矩形 24"/>
          <p:cNvSpPr/>
          <p:nvPr/>
        </p:nvSpPr>
        <p:spPr bwMode="auto">
          <a:xfrm>
            <a:off x="78241" y="1720285"/>
            <a:ext cx="936104" cy="18002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26" name="矩形 25"/>
          <p:cNvSpPr/>
          <p:nvPr/>
        </p:nvSpPr>
        <p:spPr bwMode="auto">
          <a:xfrm>
            <a:off x="2564160" y="3352329"/>
            <a:ext cx="855712" cy="67843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7" t="17736" r="8846" b="45571"/>
          <a:stretch/>
        </p:blipFill>
        <p:spPr bwMode="auto">
          <a:xfrm>
            <a:off x="25820" y="4443679"/>
            <a:ext cx="7014259" cy="23859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矩形 27"/>
          <p:cNvSpPr/>
          <p:nvPr/>
        </p:nvSpPr>
        <p:spPr bwMode="auto">
          <a:xfrm>
            <a:off x="5148064" y="5733256"/>
            <a:ext cx="1008112" cy="67843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29" name="矩形 28"/>
          <p:cNvSpPr/>
          <p:nvPr/>
        </p:nvSpPr>
        <p:spPr bwMode="auto">
          <a:xfrm>
            <a:off x="2284398" y="5805477"/>
            <a:ext cx="997783" cy="67843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cxnSp>
        <p:nvCxnSpPr>
          <p:cNvPr id="27" name="直線單箭頭接點 26"/>
          <p:cNvCxnSpPr>
            <a:stCxn id="2050" idx="2"/>
          </p:cNvCxnSpPr>
          <p:nvPr/>
        </p:nvCxnSpPr>
        <p:spPr bwMode="auto">
          <a:xfrm>
            <a:off x="2949486" y="4056249"/>
            <a:ext cx="42530" cy="387430"/>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654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625840" cy="1008112"/>
          </a:xfrm>
        </p:spPr>
        <p:txBody>
          <a:bodyPr/>
          <a:lstStyle/>
          <a:p>
            <a:pPr algn="l"/>
            <a:r>
              <a:rPr lang="zh-TW" altLang="en-US" sz="2800" dirty="0">
                <a:latin typeface="標楷體" pitchFamily="65" charset="-120"/>
                <a:ea typeface="標楷體" pitchFamily="65" charset="-120"/>
              </a:rPr>
              <a:t> 上傳回覆文件，</a:t>
            </a:r>
            <a:r>
              <a:rPr lang="en-US" altLang="zh-TW" sz="2800" dirty="0">
                <a:latin typeface="標楷體" pitchFamily="65" charset="-120"/>
                <a:ea typeface="標楷體" pitchFamily="65" charset="-120"/>
              </a:rPr>
              <a:t>PTMS</a:t>
            </a:r>
            <a:r>
              <a:rPr lang="zh-TW" altLang="en-US" sz="2800" dirty="0">
                <a:latin typeface="標楷體" pitchFamily="65" charset="-120"/>
                <a:ea typeface="標楷體" pitchFamily="65" charset="-120"/>
              </a:rPr>
              <a:t>按</a:t>
            </a:r>
            <a:r>
              <a:rPr lang="zh-TW" altLang="en-US" sz="2800"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送出申請</a:t>
            </a:r>
            <a:endParaRPr lang="zh-TW" altLang="en-US" sz="3200" dirty="0"/>
          </a:p>
        </p:txBody>
      </p:sp>
      <p:sp>
        <p:nvSpPr>
          <p:cNvPr id="3" name="內容版面配置區 2"/>
          <p:cNvSpPr>
            <a:spLocks noGrp="1"/>
          </p:cNvSpPr>
          <p:nvPr>
            <p:ph sz="half" idx="1"/>
          </p:nvPr>
        </p:nvSpPr>
        <p:spPr/>
        <p:txBody>
          <a:bodyPr/>
          <a:lstStyle/>
          <a:p>
            <a:endParaRPr lang="zh-TW" altLang="en-US" dirty="0"/>
          </a:p>
        </p:txBody>
      </p:sp>
      <p:grpSp>
        <p:nvGrpSpPr>
          <p:cNvPr id="16" name="群組 15"/>
          <p:cNvGrpSpPr/>
          <p:nvPr/>
        </p:nvGrpSpPr>
        <p:grpSpPr>
          <a:xfrm>
            <a:off x="133225" y="1318436"/>
            <a:ext cx="8576522" cy="5325432"/>
            <a:chOff x="140779" y="1026248"/>
            <a:chExt cx="7887605" cy="5281135"/>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798" t="7234" r="6994" b="18455"/>
            <a:stretch/>
          </p:blipFill>
          <p:spPr bwMode="auto">
            <a:xfrm>
              <a:off x="140779" y="1026248"/>
              <a:ext cx="7848872" cy="5281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40780" y="3680736"/>
              <a:ext cx="771031" cy="3594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   上傳</a:t>
              </a:r>
            </a:p>
          </p:txBody>
        </p:sp>
        <p:sp>
          <p:nvSpPr>
            <p:cNvPr id="8" name="矩形 7"/>
            <p:cNvSpPr/>
            <p:nvPr/>
          </p:nvSpPr>
          <p:spPr>
            <a:xfrm>
              <a:off x="231316" y="3113308"/>
              <a:ext cx="1026246" cy="3594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srgbClr val="FF0000"/>
                  </a:solidFill>
                </a:rPr>
                <a:t>下載  </a:t>
              </a:r>
            </a:p>
          </p:txBody>
        </p:sp>
        <p:sp>
          <p:nvSpPr>
            <p:cNvPr id="10" name="矩形 9"/>
            <p:cNvSpPr/>
            <p:nvPr/>
          </p:nvSpPr>
          <p:spPr>
            <a:xfrm>
              <a:off x="6516216" y="3427832"/>
              <a:ext cx="1512168" cy="865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504640" y="2708920"/>
              <a:ext cx="1523743" cy="539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11" idx="1"/>
            </p:cNvCxnSpPr>
            <p:nvPr/>
          </p:nvCxnSpPr>
          <p:spPr bwMode="auto">
            <a:xfrm flipH="1">
              <a:off x="1257562" y="2978512"/>
              <a:ext cx="5247078" cy="269592"/>
            </a:xfrm>
            <a:prstGeom prst="straightConnector1">
              <a:avLst/>
            </a:prstGeom>
            <a:solidFill>
              <a:srgbClr val="00B8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單箭頭接點 13"/>
            <p:cNvCxnSpPr/>
            <p:nvPr/>
          </p:nvCxnSpPr>
          <p:spPr bwMode="auto">
            <a:xfrm flipH="1">
              <a:off x="4006078" y="4040192"/>
              <a:ext cx="2498562" cy="474102"/>
            </a:xfrm>
            <a:prstGeom prst="straightConnector1">
              <a:avLst/>
            </a:prstGeom>
            <a:solidFill>
              <a:srgbClr val="00B8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向上箭號圖說文字 16"/>
          <p:cNvSpPr/>
          <p:nvPr/>
        </p:nvSpPr>
        <p:spPr bwMode="auto">
          <a:xfrm>
            <a:off x="2015716" y="4835739"/>
            <a:ext cx="2988332" cy="609485"/>
          </a:xfrm>
          <a:prstGeom prst="upArrowCallou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r>
              <a:rPr lang="zh-TW" altLang="en-US" dirty="0"/>
              <a:t>若有審查意見請上傳此欄位</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dirty="0">
              <a:ln>
                <a:noFill/>
              </a:ln>
              <a:solidFill>
                <a:schemeClr val="bg1"/>
              </a:solidFill>
              <a:effectLst/>
              <a:latin typeface="Arial" charset="0"/>
              <a:ea typeface="新細明體" charset="-120"/>
            </a:endParaRP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13" t="31265" r="6282" b="41630"/>
          <a:stretch/>
        </p:blipFill>
        <p:spPr bwMode="auto">
          <a:xfrm>
            <a:off x="133225" y="1011377"/>
            <a:ext cx="8687247" cy="17625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圓角矩形 18"/>
          <p:cNvSpPr/>
          <p:nvPr/>
        </p:nvSpPr>
        <p:spPr bwMode="auto">
          <a:xfrm>
            <a:off x="1475656" y="1892635"/>
            <a:ext cx="1080120" cy="38423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Tree>
    <p:extLst>
      <p:ext uri="{BB962C8B-B14F-4D97-AF65-F5344CB8AC3E}">
        <p14:creationId xmlns:p14="http://schemas.microsoft.com/office/powerpoint/2010/main" val="1264407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
            <a:ext cx="8229600" cy="1143001"/>
          </a:xfrm>
        </p:spPr>
        <p:txBody>
          <a:bodyPr>
            <a:normAutofit/>
          </a:bodyPr>
          <a:lstStyle/>
          <a:p>
            <a:r>
              <a:rPr lang="zh-TW" altLang="en-US" sz="3600" dirty="0">
                <a:solidFill>
                  <a:schemeClr val="tx1"/>
                </a:solidFill>
                <a:latin typeface="標楷體" pitchFamily="65" charset="-120"/>
                <a:ea typeface="標楷體" pitchFamily="65" charset="-120"/>
              </a:rPr>
              <a:t>持續審查之注意事項</a:t>
            </a:r>
          </a:p>
        </p:txBody>
      </p:sp>
      <p:sp>
        <p:nvSpPr>
          <p:cNvPr id="3" name="內容版面配置區 2"/>
          <p:cNvSpPr>
            <a:spLocks noGrp="1"/>
          </p:cNvSpPr>
          <p:nvPr>
            <p:ph idx="1"/>
          </p:nvPr>
        </p:nvSpPr>
        <p:spPr>
          <a:xfrm>
            <a:off x="539552" y="980729"/>
            <a:ext cx="8496944" cy="5616624"/>
          </a:xfrm>
          <a:solidFill>
            <a:schemeClr val="bg1"/>
          </a:solidFill>
        </p:spPr>
        <p:txBody>
          <a:bodyPr anchor="t">
            <a:noAutofit/>
          </a:bodyPr>
          <a:lstStyle/>
          <a:p>
            <a:pPr marL="182563" lvl="0" indent="-182563">
              <a:lnSpc>
                <a:spcPct val="120000"/>
              </a:lnSpc>
              <a:spcBef>
                <a:spcPts val="600"/>
              </a:spcBef>
              <a:buClrTx/>
              <a:buSzPct val="100000"/>
              <a:buFont typeface="+mj-lt"/>
              <a:buAutoNum type="arabicPeriod"/>
            </a:pPr>
            <a:r>
              <a:rPr lang="zh-TW" altLang="en-US" sz="1600" dirty="0">
                <a:latin typeface="標楷體" pitchFamily="65" charset="-120"/>
                <a:ea typeface="標楷體" pitchFamily="65" charset="-120"/>
              </a:rPr>
              <a:t>為符合本國人體研究法第十七條「審查會對其審查通過之研究計畫，於 計畫執行期間，每年至少應查核一次。」</a:t>
            </a:r>
            <a:r>
              <a:rPr lang="zh-TW" altLang="zh-TW" sz="1600" dirty="0">
                <a:latin typeface="標楷體" pitchFamily="65" charset="-120"/>
                <a:ea typeface="標楷體" pitchFamily="65" charset="-120"/>
              </a:rPr>
              <a:t>在任何人體相關的研究計畫案之追蹤審查事宜，視受試者風險程度決定審查時間，每年至少一次。視受試者可能遭受的危險程度、計畫的性質和研究持續時間而定，本委員會可以調整審查或監督計畫的頻率。</a:t>
            </a:r>
            <a:endParaRPr lang="en-US" altLang="zh-TW" sz="1600" dirty="0">
              <a:latin typeface="標楷體" pitchFamily="65" charset="-120"/>
              <a:ea typeface="標楷體" pitchFamily="65" charset="-120"/>
            </a:endParaRPr>
          </a:p>
          <a:p>
            <a:pPr marL="182563" lvl="0" indent="-182563">
              <a:lnSpc>
                <a:spcPct val="120000"/>
              </a:lnSpc>
              <a:spcBef>
                <a:spcPts val="600"/>
              </a:spcBef>
              <a:buClrTx/>
              <a:buSzPct val="100000"/>
              <a:buFont typeface="+mj-lt"/>
              <a:buAutoNum type="arabicPeriod"/>
            </a:pPr>
            <a:r>
              <a:rPr lang="zh-TW" altLang="zh-TW" sz="1600" dirty="0">
                <a:latin typeface="標楷體" pitchFamily="65" charset="-120"/>
                <a:ea typeface="標楷體" pitchFamily="65" charset="-120"/>
              </a:rPr>
              <a:t>人體試驗委員會通過計畫案必須依追蹤審查頻率提交持續審查報告，秘書處於許可到期日前</a:t>
            </a:r>
            <a:r>
              <a:rPr lang="en-US" altLang="zh-TW" sz="1600" dirty="0">
                <a:latin typeface="標楷體" pitchFamily="65" charset="-120"/>
                <a:ea typeface="標楷體" pitchFamily="65" charset="-120"/>
              </a:rPr>
              <a:t>2</a:t>
            </a:r>
            <a:r>
              <a:rPr lang="zh-TW" altLang="zh-TW" sz="1600" dirty="0">
                <a:latin typeface="標楷體" pitchFamily="65" charset="-120"/>
                <a:ea typeface="標楷體" pitchFamily="65" charset="-120"/>
              </a:rPr>
              <a:t>個月進行通知。</a:t>
            </a:r>
          </a:p>
          <a:p>
            <a:pPr marL="182563" lvl="0" indent="-182563">
              <a:lnSpc>
                <a:spcPct val="120000"/>
              </a:lnSpc>
              <a:spcBef>
                <a:spcPts val="600"/>
              </a:spcBef>
              <a:buClrTx/>
              <a:buSzPct val="100000"/>
              <a:buFont typeface="+mj-lt"/>
              <a:buAutoNum type="arabicPeriod"/>
            </a:pPr>
            <a:r>
              <a:rPr lang="zh-TW" altLang="zh-TW" sz="1600" dirty="0">
                <a:latin typeface="標楷體" pitchFamily="65" charset="-120"/>
                <a:ea typeface="標楷體" pitchFamily="65" charset="-120"/>
              </a:rPr>
              <a:t>計畫主持人應在許可到期日前</a:t>
            </a:r>
            <a:r>
              <a:rPr lang="en-US" altLang="zh-TW" sz="1600" dirty="0">
                <a:latin typeface="標楷體" pitchFamily="65" charset="-120"/>
                <a:ea typeface="標楷體" pitchFamily="65" charset="-120"/>
              </a:rPr>
              <a:t>2</a:t>
            </a:r>
            <a:r>
              <a:rPr lang="zh-TW" altLang="zh-TW" sz="1600" dirty="0">
                <a:latin typeface="標楷體" pitchFamily="65" charset="-120"/>
                <a:ea typeface="標楷體" pitchFamily="65" charset="-120"/>
              </a:rPr>
              <a:t>個月至前</a:t>
            </a:r>
            <a:r>
              <a:rPr lang="en-US" altLang="zh-TW" sz="1600" dirty="0">
                <a:latin typeface="標楷體" pitchFamily="65" charset="-120"/>
                <a:ea typeface="標楷體" pitchFamily="65" charset="-120"/>
              </a:rPr>
              <a:t>6</a:t>
            </a:r>
            <a:r>
              <a:rPr lang="zh-TW" altLang="zh-TW" sz="1600" dirty="0">
                <a:latin typeface="標楷體" pitchFamily="65" charset="-120"/>
                <a:ea typeface="標楷體" pitchFamily="65" charset="-120"/>
              </a:rPr>
              <a:t>週，依據持續審查送審文件清單</a:t>
            </a:r>
            <a:r>
              <a:rPr lang="en-US" altLang="zh-TW" sz="1600" dirty="0">
                <a:latin typeface="標楷體" pitchFamily="65" charset="-120"/>
                <a:ea typeface="標楷體" pitchFamily="65" charset="-120"/>
              </a:rPr>
              <a:t>(AF 01-008)</a:t>
            </a:r>
            <a:r>
              <a:rPr lang="zh-TW" altLang="zh-TW" sz="1600" dirty="0">
                <a:latin typeface="標楷體" pitchFamily="65" charset="-120"/>
                <a:ea typeface="標楷體" pitchFamily="65" charset="-120"/>
              </a:rPr>
              <a:t>備妥持續審查申請表</a:t>
            </a:r>
            <a:r>
              <a:rPr lang="en-US" altLang="zh-TW" sz="1600" dirty="0">
                <a:latin typeface="標楷體" pitchFamily="65" charset="-120"/>
                <a:ea typeface="標楷體" pitchFamily="65" charset="-120"/>
              </a:rPr>
              <a:t>(AF 02-014)</a:t>
            </a:r>
            <a:r>
              <a:rPr lang="zh-TW" altLang="zh-TW" sz="1600" dirty="0">
                <a:latin typeface="標楷體" pitchFamily="65" charset="-120"/>
                <a:ea typeface="標楷體" pitchFamily="65" charset="-120"/>
              </a:rPr>
              <a:t>及相關文件送審；若主持人擬於同時進行計畫之非極微的變更，可同時提出變更申請。</a:t>
            </a:r>
          </a:p>
          <a:p>
            <a:pPr marL="182563" lvl="0" indent="-182563">
              <a:lnSpc>
                <a:spcPct val="120000"/>
              </a:lnSpc>
              <a:spcBef>
                <a:spcPts val="600"/>
              </a:spcBef>
              <a:buClrTx/>
              <a:buSzPct val="100000"/>
              <a:buFont typeface="+mj-lt"/>
              <a:buAutoNum type="arabicPeriod"/>
            </a:pPr>
            <a:r>
              <a:rPr lang="zh-TW" altLang="zh-TW" sz="1600" dirty="0">
                <a:latin typeface="標楷體" pitchFamily="65" charset="-120"/>
                <a:ea typeface="標楷體" pitchFamily="65" charset="-120"/>
              </a:rPr>
              <a:t>研究於核准效期日未通過持續審查者</a:t>
            </a:r>
            <a:r>
              <a:rPr lang="en-US" altLang="zh-TW" sz="1600" dirty="0">
                <a:latin typeface="標楷體" pitchFamily="65" charset="-120"/>
                <a:ea typeface="標楷體" pitchFamily="65" charset="-120"/>
              </a:rPr>
              <a:t>(</a:t>
            </a:r>
            <a:r>
              <a:rPr lang="zh-TW" altLang="zh-TW" sz="1600" dirty="0">
                <a:latin typeface="標楷體" pitchFamily="65" charset="-120"/>
                <a:ea typeface="標楷體" pitchFamily="65" charset="-120"/>
              </a:rPr>
              <a:t>含主持人未繳交持續審查報告或已繳交但於到期日前人體試驗委員會尚未通過</a:t>
            </a:r>
            <a:r>
              <a:rPr lang="en-US" altLang="zh-TW" sz="1600" dirty="0">
                <a:latin typeface="標楷體" pitchFamily="65" charset="-120"/>
                <a:ea typeface="標楷體" pitchFamily="65" charset="-120"/>
              </a:rPr>
              <a:t>)</a:t>
            </a:r>
            <a:r>
              <a:rPr lang="zh-TW" altLang="zh-TW" sz="1600" dirty="0">
                <a:latin typeface="標楷體" pitchFamily="65" charset="-120"/>
                <a:ea typeface="標楷體" pitchFamily="65" charset="-120"/>
              </a:rPr>
              <a:t>，視為逾期。主持人應立即暫緩所有試驗活動，包含受試者暫緩繼續試驗、停止納入新個案、暫緩檢體及資料分析等。若須暫緩執行之介入性計畫，在安全性考量下無法立即停止試驗者，如：受試者已無任何替代治療方式，或有倫理上其他風險，如果持續參加對受試者是最好的利益等，直到通過持續審查後始得繼續執行。</a:t>
            </a:r>
          </a:p>
          <a:p>
            <a:pPr marL="182563" lvl="0" indent="-182563">
              <a:lnSpc>
                <a:spcPct val="120000"/>
              </a:lnSpc>
              <a:spcBef>
                <a:spcPts val="600"/>
              </a:spcBef>
              <a:buClrTx/>
              <a:buSzPct val="100000"/>
              <a:buFont typeface="+mj-lt"/>
              <a:buAutoNum type="arabicPeriod"/>
            </a:pPr>
            <a:r>
              <a:rPr lang="zh-TW" altLang="zh-TW" sz="1600" dirty="0">
                <a:latin typeface="標楷體" pitchFamily="65" charset="-120"/>
                <a:ea typeface="標楷體" pitchFamily="65" charset="-120"/>
              </a:rPr>
              <a:t>另逾期者，本會並得建議實地稽核，且不受理計畫主持人申請新案，直到計畫主持人繳交持續審查申請，始得重新受理。</a:t>
            </a:r>
            <a:endParaRPr lang="zh-TW" altLang="en-US" sz="1600" dirty="0">
              <a:latin typeface="標楷體" pitchFamily="65" charset="-120"/>
              <a:ea typeface="標楷體" pitchFamily="65" charset="-120"/>
            </a:endParaRPr>
          </a:p>
        </p:txBody>
      </p:sp>
    </p:spTree>
    <p:extLst>
      <p:ext uri="{BB962C8B-B14F-4D97-AF65-F5344CB8AC3E}">
        <p14:creationId xmlns:p14="http://schemas.microsoft.com/office/powerpoint/2010/main" val="225377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980724"/>
            <a:ext cx="8745816" cy="1296148"/>
          </a:xfrm>
        </p:spPr>
        <p:txBody>
          <a:bodyPr anchor="t">
            <a:noAutofit/>
          </a:bodyPr>
          <a:lstStyle/>
          <a:p>
            <a:pPr marL="288000" indent="-263525" algn="l"/>
            <a:r>
              <a:rPr lang="en-US" altLang="zh-TW" sz="2000" b="1" dirty="0">
                <a:solidFill>
                  <a:schemeClr val="tx1"/>
                </a:solidFill>
                <a:latin typeface="標楷體" pitchFamily="65" charset="-120"/>
                <a:ea typeface="標楷體" pitchFamily="65" charset="-120"/>
              </a:rPr>
              <a:t>(2)</a:t>
            </a:r>
            <a:r>
              <a:rPr lang="zh-TW" altLang="zh-TW" sz="2000" dirty="0">
                <a:solidFill>
                  <a:schemeClr val="tx1"/>
                </a:solidFill>
                <a:latin typeface="標楷體" pitchFamily="65" charset="-120"/>
                <a:ea typeface="標楷體" pitchFamily="65" charset="-120"/>
              </a:rPr>
              <a:t>新案核准後</a:t>
            </a:r>
            <a:r>
              <a:rPr lang="en-US" altLang="zh-TW" sz="2000" b="1" dirty="0">
                <a:solidFill>
                  <a:schemeClr val="tx1"/>
                </a:solidFill>
                <a:latin typeface="標楷體" pitchFamily="65" charset="-120"/>
                <a:ea typeface="標楷體" pitchFamily="65" charset="-120"/>
              </a:rPr>
              <a:t>6</a:t>
            </a:r>
            <a:r>
              <a:rPr lang="zh-TW" altLang="zh-TW" sz="2000" b="1" dirty="0">
                <a:solidFill>
                  <a:schemeClr val="tx1"/>
                </a:solidFill>
                <a:latin typeface="標楷體" pitchFamily="65" charset="-120"/>
                <a:ea typeface="標楷體" pitchFamily="65" charset="-120"/>
              </a:rPr>
              <a:t>個月需要繳交持續審查</a:t>
            </a:r>
            <a:r>
              <a:rPr lang="en-US" altLang="zh-TW" sz="2000" dirty="0">
                <a:solidFill>
                  <a:schemeClr val="tx1"/>
                </a:solidFill>
                <a:latin typeface="標楷體" pitchFamily="65" charset="-120"/>
                <a:ea typeface="標楷體" pitchFamily="65" charset="-120"/>
              </a:rPr>
              <a:t>(</a:t>
            </a:r>
            <a:r>
              <a:rPr lang="zh-TW" altLang="zh-TW" sz="2000" b="1" dirty="0">
                <a:solidFill>
                  <a:schemeClr val="tx1"/>
                </a:solidFill>
                <a:latin typeface="標楷體" pitchFamily="65" charset="-120"/>
                <a:ea typeface="標楷體" pitchFamily="65" charset="-120"/>
              </a:rPr>
              <a:t>期中報告</a:t>
            </a:r>
            <a:r>
              <a:rPr lang="en-US" altLang="zh-TW" sz="2000" b="1" dirty="0">
                <a:solidFill>
                  <a:schemeClr val="tx1"/>
                </a:solidFill>
                <a:latin typeface="標楷體" pitchFamily="65" charset="-120"/>
                <a:ea typeface="標楷體" pitchFamily="65" charset="-120"/>
              </a:rPr>
              <a:t>)</a:t>
            </a:r>
            <a:r>
              <a:rPr lang="en-US" altLang="zh-TW" sz="2000" dirty="0">
                <a:solidFill>
                  <a:schemeClr val="tx1"/>
                </a:solidFill>
                <a:latin typeface="標楷體" pitchFamily="65" charset="-120"/>
                <a:ea typeface="標楷體" pitchFamily="65" charset="-120"/>
              </a:rPr>
              <a:t>- </a:t>
            </a:r>
            <a:r>
              <a:rPr lang="zh-TW" altLang="zh-TW" sz="2000" dirty="0">
                <a:solidFill>
                  <a:schemeClr val="tx1"/>
                </a:solidFill>
                <a:latin typeface="標楷體" pitchFamily="65" charset="-120"/>
                <a:ea typeface="標楷體" pitchFamily="65" charset="-120"/>
              </a:rPr>
              <a:t>核准函</a:t>
            </a:r>
            <a:r>
              <a:rPr lang="zh-TW" altLang="en-US" sz="2000" dirty="0">
                <a:solidFill>
                  <a:schemeClr val="tx1"/>
                </a:solidFill>
                <a:latin typeface="標楷體" pitchFamily="65" charset="-120"/>
                <a:ea typeface="標楷體" pitchFamily="65" charset="-120"/>
              </a:rPr>
              <a:t>之</a:t>
            </a:r>
            <a:r>
              <a:rPr lang="zh-TW" altLang="zh-TW" sz="2000" dirty="0">
                <a:solidFill>
                  <a:schemeClr val="tx1"/>
                </a:solidFill>
                <a:latin typeface="標楷體" pitchFamily="65" charset="-120"/>
                <a:ea typeface="標楷體" pitchFamily="65" charset="-120"/>
              </a:rPr>
              <a:t>到期日</a:t>
            </a:r>
            <a:r>
              <a:rPr lang="zh-TW" altLang="en-US" sz="2000" dirty="0">
                <a:solidFill>
                  <a:schemeClr val="tx1"/>
                </a:solidFill>
                <a:latin typeface="標楷體" pitchFamily="65" charset="-120"/>
                <a:ea typeface="標楷體" pitchFamily="65" charset="-120"/>
              </a:rPr>
              <a:t>為</a:t>
            </a:r>
            <a:r>
              <a:rPr lang="en-US" altLang="zh-TW" sz="2000" dirty="0">
                <a:solidFill>
                  <a:schemeClr val="tx1"/>
                </a:solidFill>
                <a:latin typeface="標楷體" pitchFamily="65" charset="-120"/>
                <a:ea typeface="標楷體" pitchFamily="65" charset="-120"/>
              </a:rPr>
              <a:t>2015/04/09</a:t>
            </a:r>
            <a:r>
              <a:rPr lang="zh-TW" altLang="zh-TW" sz="2000" dirty="0">
                <a:solidFill>
                  <a:schemeClr val="tx1"/>
                </a:solidFill>
                <a:latin typeface="標楷體" pitchFamily="65" charset="-120"/>
                <a:ea typeface="標楷體" pitchFamily="65" charset="-120"/>
              </a:rPr>
              <a:t>，</a:t>
            </a:r>
            <a:r>
              <a:rPr lang="zh-TW" altLang="en-US" sz="2000" dirty="0">
                <a:solidFill>
                  <a:schemeClr val="tx1"/>
                </a:solidFill>
                <a:latin typeface="標楷體" pitchFamily="65" charset="-120"/>
                <a:ea typeface="標楷體" pitchFamily="65" charset="-120"/>
              </a:rPr>
              <a:t>應繳</a:t>
            </a:r>
            <a:r>
              <a:rPr lang="zh-TW" altLang="zh-TW" sz="2000" b="1" dirty="0">
                <a:solidFill>
                  <a:schemeClr val="tx1"/>
                </a:solidFill>
                <a:latin typeface="標楷體" pitchFamily="65" charset="-120"/>
                <a:ea typeface="標楷體" pitchFamily="65" charset="-120"/>
              </a:rPr>
              <a:t>持續審查</a:t>
            </a:r>
            <a:r>
              <a:rPr lang="en-US" altLang="zh-TW" sz="2000" dirty="0">
                <a:solidFill>
                  <a:schemeClr val="tx1"/>
                </a:solidFill>
                <a:latin typeface="標楷體" pitchFamily="65" charset="-120"/>
                <a:ea typeface="標楷體" pitchFamily="65" charset="-120"/>
              </a:rPr>
              <a:t>(</a:t>
            </a:r>
            <a:r>
              <a:rPr lang="zh-TW" altLang="zh-TW" sz="2000" b="1" dirty="0">
                <a:solidFill>
                  <a:schemeClr val="tx1"/>
                </a:solidFill>
                <a:latin typeface="標楷體" pitchFamily="65" charset="-120"/>
                <a:ea typeface="標楷體" pitchFamily="65" charset="-120"/>
              </a:rPr>
              <a:t>期中報告</a:t>
            </a:r>
            <a:r>
              <a:rPr lang="en-US" altLang="zh-TW" sz="2000" b="1" dirty="0">
                <a:solidFill>
                  <a:schemeClr val="tx1"/>
                </a:solidFill>
                <a:latin typeface="標楷體" pitchFamily="65" charset="-120"/>
                <a:ea typeface="標楷體" pitchFamily="65" charset="-120"/>
              </a:rPr>
              <a:t>)</a:t>
            </a:r>
            <a:r>
              <a:rPr lang="zh-TW" altLang="en-US" sz="2000" b="1" dirty="0">
                <a:solidFill>
                  <a:schemeClr val="tx1"/>
                </a:solidFill>
                <a:latin typeface="標楷體" pitchFamily="65" charset="-120"/>
                <a:ea typeface="標楷體" pitchFamily="65" charset="-120"/>
              </a:rPr>
              <a:t>日期為</a:t>
            </a:r>
            <a:r>
              <a:rPr lang="en-US" altLang="zh-TW" sz="2000" u="sng" dirty="0">
                <a:solidFill>
                  <a:srgbClr val="FF0000"/>
                </a:solidFill>
                <a:latin typeface="標楷體" pitchFamily="65" charset="-120"/>
                <a:ea typeface="標楷體" pitchFamily="65" charset="-120"/>
              </a:rPr>
              <a:t>2015/10/9</a:t>
            </a:r>
            <a:r>
              <a:rPr lang="zh-TW" altLang="zh-TW" sz="2000" dirty="0">
                <a:solidFill>
                  <a:schemeClr val="tx1"/>
                </a:solidFill>
                <a:latin typeface="標楷體" pitchFamily="65" charset="-120"/>
                <a:ea typeface="標楷體" pitchFamily="65" charset="-120"/>
              </a:rPr>
              <a:t>，</a:t>
            </a:r>
            <a:r>
              <a:rPr lang="zh-TW" altLang="en-US" sz="2000" dirty="0">
                <a:solidFill>
                  <a:schemeClr val="tx1"/>
                </a:solidFill>
                <a:latin typeface="標楷體" pitchFamily="65" charset="-120"/>
                <a:ea typeface="標楷體" pitchFamily="65" charset="-120"/>
              </a:rPr>
              <a:t>請</a:t>
            </a:r>
            <a:r>
              <a:rPr lang="zh-TW" altLang="zh-TW" sz="2000" dirty="0">
                <a:solidFill>
                  <a:schemeClr val="tx1"/>
                </a:solidFill>
                <a:latin typeface="標楷體" pitchFamily="65" charset="-120"/>
                <a:ea typeface="標楷體" pitchFamily="65" charset="-120"/>
              </a:rPr>
              <a:t>提前</a:t>
            </a:r>
            <a:r>
              <a:rPr lang="en-US" altLang="zh-TW" sz="2000" dirty="0">
                <a:solidFill>
                  <a:schemeClr val="tx1"/>
                </a:solidFill>
                <a:latin typeface="標楷體" pitchFamily="65" charset="-120"/>
                <a:ea typeface="標楷體" pitchFamily="65" charset="-120"/>
              </a:rPr>
              <a:t>60</a:t>
            </a:r>
            <a:r>
              <a:rPr lang="zh-TW" altLang="zh-TW" sz="2000" dirty="0">
                <a:solidFill>
                  <a:schemeClr val="tx1"/>
                </a:solidFill>
                <a:latin typeface="標楷體" pitchFamily="65" charset="-120"/>
                <a:ea typeface="標楷體" pitchFamily="65" charset="-120"/>
              </a:rPr>
              <a:t>天繳交報告</a:t>
            </a:r>
            <a:r>
              <a:rPr lang="zh-TW" altLang="en-US" sz="2000" dirty="0">
                <a:solidFill>
                  <a:schemeClr val="tx1"/>
                </a:solidFill>
                <a:latin typeface="標楷體" pitchFamily="65" charset="-120"/>
                <a:ea typeface="標楷體" pitchFamily="65" charset="-120"/>
              </a:rPr>
              <a:t>以供審查</a:t>
            </a:r>
            <a:r>
              <a:rPr lang="zh-TW" altLang="zh-TW" sz="2000" dirty="0">
                <a:solidFill>
                  <a:schemeClr val="tx1"/>
                </a:solidFill>
                <a:latin typeface="標楷體" pitchFamily="65" charset="-120"/>
                <a:ea typeface="標楷體" pitchFamily="65" charset="-120"/>
              </a:rPr>
              <a:t>，</a:t>
            </a:r>
            <a:r>
              <a:rPr lang="zh-TW" altLang="en-US" sz="2000" dirty="0">
                <a:solidFill>
                  <a:schemeClr val="tx1"/>
                </a:solidFill>
                <a:latin typeface="標楷體" pitchFamily="65" charset="-120"/>
                <a:ea typeface="標楷體" pitchFamily="65" charset="-120"/>
              </a:rPr>
              <a:t>故</a:t>
            </a:r>
            <a:r>
              <a:rPr lang="zh-TW" altLang="zh-TW" sz="2000" dirty="0">
                <a:solidFill>
                  <a:schemeClr val="tx1"/>
                </a:solidFill>
                <a:latin typeface="標楷體" pitchFamily="65" charset="-120"/>
                <a:ea typeface="標楷體" pitchFamily="65" charset="-120"/>
              </a:rPr>
              <a:t>繳交時間</a:t>
            </a:r>
            <a:r>
              <a:rPr lang="zh-TW" altLang="en-US" sz="2000" dirty="0">
                <a:solidFill>
                  <a:schemeClr val="tx1"/>
                </a:solidFill>
                <a:latin typeface="標楷體" pitchFamily="65" charset="-120"/>
                <a:ea typeface="標楷體" pitchFamily="65" charset="-120"/>
              </a:rPr>
              <a:t>應為</a:t>
            </a:r>
            <a:r>
              <a:rPr lang="en-US" altLang="zh-TW" sz="2000" u="sng" dirty="0">
                <a:solidFill>
                  <a:srgbClr val="FF0000"/>
                </a:solidFill>
                <a:latin typeface="標楷體" pitchFamily="65" charset="-120"/>
                <a:ea typeface="標楷體" pitchFamily="65" charset="-120"/>
              </a:rPr>
              <a:t>2015/08/10</a:t>
            </a:r>
            <a:endParaRPr lang="zh-TW" altLang="en-US" sz="2000" u="sng" dirty="0">
              <a:solidFill>
                <a:srgbClr val="FF0000"/>
              </a:solidFill>
              <a:latin typeface="標楷體" pitchFamily="65" charset="-120"/>
              <a:ea typeface="標楷體" pitchFamily="65" charset="-120"/>
            </a:endParaRPr>
          </a:p>
        </p:txBody>
      </p:sp>
      <p:sp>
        <p:nvSpPr>
          <p:cNvPr id="4" name="標題 1"/>
          <p:cNvSpPr txBox="1">
            <a:spLocks/>
          </p:cNvSpPr>
          <p:nvPr/>
        </p:nvSpPr>
        <p:spPr>
          <a:xfrm>
            <a:off x="323528" y="144016"/>
            <a:ext cx="6268382" cy="836712"/>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b="1" dirty="0">
                <a:solidFill>
                  <a:schemeClr val="tx1"/>
                </a:solidFill>
                <a:latin typeface="標楷體" pitchFamily="65" charset="-120"/>
                <a:ea typeface="標楷體" pitchFamily="65" charset="-120"/>
              </a:rPr>
              <a:t>持續審查之繳交時間</a:t>
            </a:r>
            <a:r>
              <a:rPr lang="en-US" altLang="zh-TW" sz="3200" b="1" dirty="0">
                <a:solidFill>
                  <a:schemeClr val="tx1"/>
                </a:solidFill>
                <a:latin typeface="標楷體" pitchFamily="65" charset="-120"/>
                <a:ea typeface="標楷體" pitchFamily="65" charset="-120"/>
              </a:rPr>
              <a:t>-2</a:t>
            </a:r>
            <a:endParaRPr lang="zh-TW" altLang="en-US" sz="3200" b="1" dirty="0">
              <a:solidFill>
                <a:schemeClr val="tx1"/>
              </a:solidFill>
              <a:latin typeface="標楷體" pitchFamily="65" charset="-120"/>
              <a:ea typeface="標楷體" pitchFamily="65" charset="-120"/>
            </a:endParaRPr>
          </a:p>
        </p:txBody>
      </p:sp>
      <p:grpSp>
        <p:nvGrpSpPr>
          <p:cNvPr id="5" name="群組 4"/>
          <p:cNvGrpSpPr/>
          <p:nvPr/>
        </p:nvGrpSpPr>
        <p:grpSpPr>
          <a:xfrm>
            <a:off x="1115616" y="2276872"/>
            <a:ext cx="6984776" cy="1444381"/>
            <a:chOff x="0" y="0"/>
            <a:chExt cx="5974080" cy="663138"/>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829300" cy="518160"/>
            </a:xfrm>
            <a:prstGeom prst="rect">
              <a:avLst/>
            </a:prstGeom>
            <a:ln>
              <a:solidFill>
                <a:srgbClr val="FF0000"/>
              </a:solidFill>
            </a:ln>
          </p:spPr>
        </p:pic>
        <p:grpSp>
          <p:nvGrpSpPr>
            <p:cNvPr id="7" name="群組 6"/>
            <p:cNvGrpSpPr/>
            <p:nvPr/>
          </p:nvGrpSpPr>
          <p:grpSpPr>
            <a:xfrm>
              <a:off x="4191000" y="297180"/>
              <a:ext cx="1783080" cy="365958"/>
              <a:chOff x="0" y="0"/>
              <a:chExt cx="1783080" cy="365958"/>
            </a:xfrm>
          </p:grpSpPr>
          <p:cxnSp>
            <p:nvCxnSpPr>
              <p:cNvPr id="8" name="直線接點 7"/>
              <p:cNvCxnSpPr/>
              <p:nvPr/>
            </p:nvCxnSpPr>
            <p:spPr>
              <a:xfrm>
                <a:off x="0" y="0"/>
                <a:ext cx="1524000" cy="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直線圖說文字 1 8"/>
              <p:cNvSpPr/>
              <p:nvPr/>
            </p:nvSpPr>
            <p:spPr>
              <a:xfrm>
                <a:off x="415102" y="86061"/>
                <a:ext cx="1367978" cy="279897"/>
              </a:xfrm>
              <a:prstGeom prst="borderCallout1">
                <a:avLst>
                  <a:gd name="adj1" fmla="val -6314"/>
                  <a:gd name="adj2" fmla="val 23025"/>
                  <a:gd name="adj3" fmla="val -51056"/>
                  <a:gd name="adj4" fmla="val 32614"/>
                </a:avLst>
              </a:prstGeom>
              <a:solidFill>
                <a:srgbClr val="FFFF00"/>
              </a:solidFill>
              <a:ln w="38100">
                <a:solidFill>
                  <a:schemeClr val="accent1"/>
                </a:solidFill>
                <a:tailEnd type="stealth" w="lg" len="lg"/>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400" b="1" kern="100" dirty="0">
                    <a:solidFill>
                      <a:srgbClr val="FF0000"/>
                    </a:solidFill>
                    <a:effectLst/>
                    <a:ea typeface="標楷體"/>
                    <a:cs typeface="Times New Roman"/>
                  </a:rPr>
                  <a:t>應</a:t>
                </a:r>
                <a:r>
                  <a:rPr lang="en-US" sz="1400" b="1" kern="100" dirty="0">
                    <a:solidFill>
                      <a:srgbClr val="FF0000"/>
                    </a:solidFill>
                    <a:effectLst/>
                    <a:ea typeface="標楷體"/>
                    <a:cs typeface="Times New Roman"/>
                  </a:rPr>
                  <a:t>(</a:t>
                </a:r>
                <a:r>
                  <a:rPr lang="zh-TW" sz="1400" b="1" kern="100" dirty="0">
                    <a:solidFill>
                      <a:srgbClr val="FF0000"/>
                    </a:solidFill>
                    <a:effectLst/>
                    <a:ea typeface="標楷體"/>
                    <a:cs typeface="Times New Roman"/>
                  </a:rPr>
                  <a:t>期中報告</a:t>
                </a:r>
                <a:r>
                  <a:rPr lang="en-US" sz="1400" b="1" kern="100" dirty="0">
                    <a:solidFill>
                      <a:srgbClr val="FF0000"/>
                    </a:solidFill>
                    <a:effectLst/>
                    <a:ea typeface="標楷體"/>
                    <a:cs typeface="Times New Roman"/>
                  </a:rPr>
                  <a:t>)</a:t>
                </a:r>
                <a:r>
                  <a:rPr lang="zh-TW" sz="1400" b="1" kern="100" dirty="0">
                    <a:solidFill>
                      <a:srgbClr val="FF0000"/>
                    </a:solidFill>
                    <a:effectLst/>
                    <a:ea typeface="標楷體"/>
                    <a:cs typeface="Times New Roman"/>
                  </a:rPr>
                  <a:t>繳交日</a:t>
                </a:r>
                <a:r>
                  <a:rPr lang="en-US" sz="1400" b="1" kern="100" dirty="0">
                    <a:solidFill>
                      <a:srgbClr val="FF0000"/>
                    </a:solidFill>
                    <a:effectLst/>
                    <a:ea typeface="標楷體"/>
                    <a:cs typeface="Times New Roman"/>
                  </a:rPr>
                  <a:t>:2015/08/10</a:t>
                </a:r>
                <a:endParaRPr lang="zh-TW" sz="2800" b="1" kern="100" dirty="0">
                  <a:solidFill>
                    <a:srgbClr val="FF0000"/>
                  </a:solidFill>
                  <a:effectLst/>
                  <a:ea typeface="新細明體"/>
                  <a:cs typeface="Times New Roman"/>
                </a:endParaRPr>
              </a:p>
            </p:txBody>
          </p:sp>
        </p:grpSp>
      </p:grpSp>
      <p:sp>
        <p:nvSpPr>
          <p:cNvPr id="10" name="文字方塊 9"/>
          <p:cNvSpPr txBox="1"/>
          <p:nvPr/>
        </p:nvSpPr>
        <p:spPr>
          <a:xfrm>
            <a:off x="251520" y="3536587"/>
            <a:ext cx="7521083" cy="369332"/>
          </a:xfrm>
          <a:prstGeom prst="rect">
            <a:avLst/>
          </a:prstGeom>
          <a:noFill/>
        </p:spPr>
        <p:txBody>
          <a:bodyPr wrap="square" rtlCol="0">
            <a:spAutoFit/>
          </a:bodyPr>
          <a:lstStyle/>
          <a:p>
            <a:r>
              <a:rPr lang="en-US" altLang="zh-TW" b="1" dirty="0">
                <a:latin typeface="標楷體" pitchFamily="65" charset="-120"/>
                <a:ea typeface="標楷體" pitchFamily="65" charset="-120"/>
              </a:rPr>
              <a:t>(3)</a:t>
            </a:r>
            <a:r>
              <a:rPr lang="zh-TW" altLang="en-US" b="1" dirty="0">
                <a:latin typeface="標楷體" pitchFamily="65" charset="-120"/>
                <a:ea typeface="標楷體" pitchFamily="65" charset="-120"/>
              </a:rPr>
              <a:t>從</a:t>
            </a:r>
            <a:r>
              <a:rPr lang="en-US" altLang="zh-TW" b="1" dirty="0">
                <a:latin typeface="標楷體" pitchFamily="65" charset="-120"/>
                <a:ea typeface="標楷體" pitchFamily="65" charset="-120"/>
              </a:rPr>
              <a:t>PTMS</a:t>
            </a:r>
            <a:r>
              <a:rPr lang="zh-TW" altLang="en-US" b="1" dirty="0">
                <a:latin typeface="標楷體" pitchFamily="65" charset="-120"/>
                <a:ea typeface="標楷體" pitchFamily="65" charset="-120"/>
              </a:rPr>
              <a:t>如何查看持續審查繳交時間</a:t>
            </a:r>
          </a:p>
        </p:txBody>
      </p:sp>
      <p:grpSp>
        <p:nvGrpSpPr>
          <p:cNvPr id="11" name="群組 10"/>
          <p:cNvGrpSpPr/>
          <p:nvPr/>
        </p:nvGrpSpPr>
        <p:grpSpPr>
          <a:xfrm>
            <a:off x="480633" y="4128705"/>
            <a:ext cx="8516703" cy="2316088"/>
            <a:chOff x="109858" y="829109"/>
            <a:chExt cx="11766956" cy="3830797"/>
          </a:xfrm>
        </p:grpSpPr>
        <p:pic>
          <p:nvPicPr>
            <p:cNvPr id="12" name="圖片 11"/>
            <p:cNvPicPr>
              <a:picLocks noChangeAspect="1"/>
            </p:cNvPicPr>
            <p:nvPr/>
          </p:nvPicPr>
          <p:blipFill rotWithShape="1">
            <a:blip r:embed="rId3" cstate="print"/>
            <a:srcRect l="1266" t="31744" r="51114" b="23569"/>
            <a:stretch/>
          </p:blipFill>
          <p:spPr>
            <a:xfrm>
              <a:off x="109858" y="829109"/>
              <a:ext cx="7257326" cy="3830797"/>
            </a:xfrm>
            <a:prstGeom prst="rect">
              <a:avLst/>
            </a:prstGeom>
            <a:ln>
              <a:solidFill>
                <a:srgbClr val="FF0000"/>
              </a:solidFill>
            </a:ln>
          </p:spPr>
        </p:pic>
        <p:sp>
          <p:nvSpPr>
            <p:cNvPr id="13" name="文字方塊 12"/>
            <p:cNvSpPr txBox="1"/>
            <p:nvPr/>
          </p:nvSpPr>
          <p:spPr>
            <a:xfrm>
              <a:off x="7401486" y="3007223"/>
              <a:ext cx="4475328" cy="106902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b="1" dirty="0">
                  <a:solidFill>
                    <a:srgbClr val="FF0000"/>
                  </a:solidFill>
                </a:rPr>
                <a:t>需要在這時間前「通過」</a:t>
              </a:r>
              <a:endParaRPr lang="en-US" altLang="zh-TW" b="1" dirty="0">
                <a:solidFill>
                  <a:srgbClr val="FF0000"/>
                </a:solidFill>
              </a:endParaRPr>
            </a:p>
            <a:p>
              <a:r>
                <a:rPr lang="zh-TW" altLang="en-US" b="1" dirty="0">
                  <a:solidFill>
                    <a:srgbClr val="FF0000"/>
                  </a:solidFill>
                </a:rPr>
                <a:t>否則會收到「暫停試驗」通知</a:t>
              </a:r>
            </a:p>
          </p:txBody>
        </p:sp>
        <p:sp>
          <p:nvSpPr>
            <p:cNvPr id="14" name="矩形 13"/>
            <p:cNvSpPr/>
            <p:nvPr/>
          </p:nvSpPr>
          <p:spPr>
            <a:xfrm>
              <a:off x="2877469" y="3303974"/>
              <a:ext cx="1682005" cy="475527"/>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cxnSp>
          <p:nvCxnSpPr>
            <p:cNvPr id="15" name="直線單箭頭接點 14"/>
            <p:cNvCxnSpPr>
              <a:stCxn id="14" idx="3"/>
            </p:cNvCxnSpPr>
            <p:nvPr/>
          </p:nvCxnSpPr>
          <p:spPr>
            <a:xfrm>
              <a:off x="4559474" y="3541738"/>
              <a:ext cx="2796642" cy="7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013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649"/>
            <a:ext cx="8185150" cy="1224127"/>
          </a:xfrm>
        </p:spPr>
        <p:txBody>
          <a:bodyPr/>
          <a:lstStyle/>
          <a:p>
            <a:pPr algn="l"/>
            <a:r>
              <a:rPr lang="zh-TW" altLang="en-US" sz="2800" dirty="0">
                <a:solidFill>
                  <a:schemeClr val="tx1"/>
                </a:solidFill>
                <a:latin typeface="標楷體" pitchFamily="65" charset="-120"/>
                <a:ea typeface="標楷體" pitchFamily="65" charset="-120"/>
              </a:rPr>
              <a:t>新案通過審查後，即進入</a:t>
            </a:r>
            <a:r>
              <a:rPr lang="zh-TW" altLang="en-US" sz="2800" u="sng" dirty="0">
                <a:solidFill>
                  <a:srgbClr val="FF0000"/>
                </a:solidFill>
                <a:latin typeface="標楷體" pitchFamily="65" charset="-120"/>
                <a:ea typeface="標楷體" pitchFamily="65" charset="-120"/>
              </a:rPr>
              <a:t>持續審查</a:t>
            </a:r>
            <a:r>
              <a:rPr lang="zh-TW" altLang="en-US" sz="2800" dirty="0">
                <a:solidFill>
                  <a:schemeClr val="tx1"/>
                </a:solidFill>
                <a:latin typeface="標楷體" pitchFamily="65" charset="-120"/>
                <a:ea typeface="標楷體" pitchFamily="65" charset="-120"/>
              </a:rPr>
              <a:t>階段，</a:t>
            </a:r>
            <a:br>
              <a:rPr lang="zh-TW" altLang="en-US"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PTMS</a:t>
            </a:r>
            <a:r>
              <a:rPr lang="zh-TW" altLang="en-US" sz="2800" u="sng" dirty="0">
                <a:solidFill>
                  <a:srgbClr val="FF0000"/>
                </a:solidFill>
                <a:latin typeface="標楷體" pitchFamily="65" charset="-120"/>
                <a:ea typeface="標楷體" pitchFamily="65" charset="-120"/>
              </a:rPr>
              <a:t>狀態頁面</a:t>
            </a:r>
            <a:r>
              <a:rPr lang="zh-TW" altLang="en-US" sz="2800" dirty="0">
                <a:solidFill>
                  <a:schemeClr val="tx1"/>
                </a:solidFill>
                <a:latin typeface="標楷體" pitchFamily="65" charset="-120"/>
                <a:ea typeface="標楷體" pitchFamily="65" charset="-120"/>
              </a:rPr>
              <a:t>上會顯示</a:t>
            </a:r>
            <a:r>
              <a:rPr lang="zh-TW" altLang="en-US" sz="2800"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下次追蹤審查日期</a:t>
            </a:r>
          </a:p>
        </p:txBody>
      </p:sp>
      <p:grpSp>
        <p:nvGrpSpPr>
          <p:cNvPr id="8" name="群組 7"/>
          <p:cNvGrpSpPr/>
          <p:nvPr/>
        </p:nvGrpSpPr>
        <p:grpSpPr>
          <a:xfrm>
            <a:off x="323528" y="1542164"/>
            <a:ext cx="8352928" cy="2913710"/>
            <a:chOff x="251520" y="2132856"/>
            <a:chExt cx="8352928" cy="2546991"/>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76" t="8836" r="6337" b="34892"/>
            <a:stretch/>
          </p:blipFill>
          <p:spPr bwMode="auto">
            <a:xfrm>
              <a:off x="251520" y="2132856"/>
              <a:ext cx="8352928" cy="2512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圓角矩形 6"/>
            <p:cNvSpPr/>
            <p:nvPr/>
          </p:nvSpPr>
          <p:spPr bwMode="auto">
            <a:xfrm>
              <a:off x="1152116" y="4111797"/>
              <a:ext cx="1041060" cy="5680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10" name="圓角矩形 9"/>
            <p:cNvSpPr/>
            <p:nvPr/>
          </p:nvSpPr>
          <p:spPr bwMode="auto">
            <a:xfrm>
              <a:off x="7380312" y="4077073"/>
              <a:ext cx="1041060" cy="5680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grpSp>
      <p:sp>
        <p:nvSpPr>
          <p:cNvPr id="9" name="文字方塊 8"/>
          <p:cNvSpPr txBox="1"/>
          <p:nvPr/>
        </p:nvSpPr>
        <p:spPr>
          <a:xfrm>
            <a:off x="264984" y="1526521"/>
            <a:ext cx="1248507" cy="338554"/>
          </a:xfrm>
          <a:prstGeom prst="rect">
            <a:avLst/>
          </a:prstGeom>
          <a:solidFill>
            <a:srgbClr val="FFFF00"/>
          </a:solidFill>
          <a:ln>
            <a:solidFill>
              <a:srgbClr val="FF0000"/>
            </a:solidFill>
          </a:ln>
        </p:spPr>
        <p:txBody>
          <a:bodyPr wrap="square" rtlCol="0">
            <a:spAutoFit/>
          </a:bodyPr>
          <a:lstStyle/>
          <a:p>
            <a:r>
              <a:rPr lang="zh-TW" altLang="en-US" sz="1600" dirty="0"/>
              <a:t>所有申請案</a:t>
            </a:r>
          </a:p>
        </p:txBody>
      </p:sp>
      <p:grpSp>
        <p:nvGrpSpPr>
          <p:cNvPr id="12" name="群組 11"/>
          <p:cNvGrpSpPr/>
          <p:nvPr/>
        </p:nvGrpSpPr>
        <p:grpSpPr>
          <a:xfrm>
            <a:off x="205063" y="4584556"/>
            <a:ext cx="8471393" cy="2141766"/>
            <a:chOff x="213747" y="4455874"/>
            <a:chExt cx="8471393" cy="214176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66" t="37851" r="8159" b="29211"/>
            <a:stretch/>
          </p:blipFill>
          <p:spPr bwMode="auto">
            <a:xfrm>
              <a:off x="457868" y="4455874"/>
              <a:ext cx="8227272" cy="214176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bwMode="auto">
            <a:xfrm>
              <a:off x="2483768" y="5742941"/>
              <a:ext cx="1072292" cy="432048"/>
            </a:xfrm>
            <a:prstGeom prst="rect">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6" name="向左箭號 5"/>
            <p:cNvSpPr/>
            <p:nvPr/>
          </p:nvSpPr>
          <p:spPr bwMode="auto">
            <a:xfrm>
              <a:off x="3707904" y="5833089"/>
              <a:ext cx="1152128" cy="3419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zh-TW" altLang="en-US" sz="1800" b="0" i="0" u="none" strike="noStrike" cap="none" normalizeH="0" baseline="0">
                <a:ln>
                  <a:noFill/>
                </a:ln>
                <a:solidFill>
                  <a:schemeClr val="bg1"/>
                </a:solidFill>
                <a:effectLst/>
                <a:latin typeface="Arial" charset="0"/>
                <a:ea typeface="新細明體" charset="-120"/>
              </a:endParaRPr>
            </a:p>
          </p:txBody>
        </p:sp>
        <p:sp>
          <p:nvSpPr>
            <p:cNvPr id="11" name="文字方塊 10"/>
            <p:cNvSpPr txBox="1"/>
            <p:nvPr/>
          </p:nvSpPr>
          <p:spPr>
            <a:xfrm>
              <a:off x="213747" y="4596128"/>
              <a:ext cx="2051437" cy="369332"/>
            </a:xfrm>
            <a:prstGeom prst="rect">
              <a:avLst/>
            </a:prstGeom>
            <a:solidFill>
              <a:srgbClr val="FFFF00"/>
            </a:solidFill>
            <a:ln>
              <a:solidFill>
                <a:srgbClr val="FF0000"/>
              </a:solidFill>
            </a:ln>
          </p:spPr>
          <p:txBody>
            <a:bodyPr wrap="square" rtlCol="0">
              <a:spAutoFit/>
            </a:bodyPr>
            <a:lstStyle/>
            <a:p>
              <a:r>
                <a:rPr lang="zh-TW" altLang="en-US" dirty="0"/>
                <a:t>計畫</a:t>
              </a:r>
              <a:r>
                <a:rPr lang="en-US" altLang="zh-TW" dirty="0"/>
                <a:t>【</a:t>
              </a:r>
              <a:r>
                <a:rPr lang="zh-TW" altLang="en-US" dirty="0"/>
                <a:t>狀態</a:t>
              </a:r>
              <a:r>
                <a:rPr lang="en-US" altLang="zh-TW" dirty="0"/>
                <a:t>】</a:t>
              </a:r>
              <a:r>
                <a:rPr lang="zh-TW" altLang="en-US" dirty="0"/>
                <a:t>頁面</a:t>
              </a:r>
            </a:p>
          </p:txBody>
        </p:sp>
      </p:grpSp>
    </p:spTree>
    <p:extLst>
      <p:ext uri="{BB962C8B-B14F-4D97-AF65-F5344CB8AC3E}">
        <p14:creationId xmlns:p14="http://schemas.microsoft.com/office/powerpoint/2010/main" val="272784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829816"/>
            <a:ext cx="7543800" cy="510952"/>
          </a:xfrm>
        </p:spPr>
        <p:txBody>
          <a:bodyPr>
            <a:normAutofit fontScale="85000" lnSpcReduction="10000"/>
          </a:bodyPr>
          <a:lstStyle/>
          <a:p>
            <a:r>
              <a:rPr lang="zh-TW" altLang="en-US" b="1" dirty="0">
                <a:latin typeface="標楷體" pitchFamily="65" charset="-120"/>
                <a:ea typeface="標楷體" pitchFamily="65" charset="-120"/>
              </a:rPr>
              <a:t>收到通知繳交</a:t>
            </a:r>
            <a:r>
              <a:rPr lang="zh-TW" altLang="zh-TW" b="1" dirty="0">
                <a:latin typeface="標楷體" pitchFamily="65" charset="-120"/>
                <a:ea typeface="標楷體" pitchFamily="65" charset="-120"/>
              </a:rPr>
              <a:t>持續審查</a:t>
            </a:r>
            <a:r>
              <a:rPr lang="en-US" altLang="zh-TW" b="1" dirty="0">
                <a:latin typeface="標楷體" pitchFamily="65" charset="-120"/>
                <a:ea typeface="標楷體" pitchFamily="65" charset="-120"/>
              </a:rPr>
              <a:t>(</a:t>
            </a:r>
            <a:r>
              <a:rPr lang="zh-TW" altLang="zh-TW" b="1" dirty="0">
                <a:latin typeface="標楷體" pitchFamily="65" charset="-120"/>
                <a:ea typeface="標楷體" pitchFamily="65" charset="-120"/>
              </a:rPr>
              <a:t>期中報告</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該如何處理</a:t>
            </a:r>
            <a:r>
              <a:rPr lang="en-US" altLang="zh-TW" b="1" dirty="0">
                <a:latin typeface="標楷體" pitchFamily="65" charset="-120"/>
                <a:ea typeface="標楷體" pitchFamily="65" charset="-120"/>
              </a:rPr>
              <a:t>?</a:t>
            </a:r>
            <a:endParaRPr lang="zh-TW" altLang="en-US" b="1" dirty="0">
              <a:latin typeface="標楷體" pitchFamily="65" charset="-120"/>
              <a:ea typeface="標楷體" pitchFamily="65" charset="-120"/>
            </a:endParaRPr>
          </a:p>
        </p:txBody>
      </p:sp>
      <p:sp>
        <p:nvSpPr>
          <p:cNvPr id="4" name="標題 1"/>
          <p:cNvSpPr txBox="1">
            <a:spLocks/>
          </p:cNvSpPr>
          <p:nvPr/>
        </p:nvSpPr>
        <p:spPr>
          <a:xfrm>
            <a:off x="0" y="17222"/>
            <a:ext cx="6516216" cy="747482"/>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b="1" dirty="0">
                <a:solidFill>
                  <a:sysClr val="windowText" lastClr="000000"/>
                </a:solidFill>
                <a:latin typeface="標楷體" pitchFamily="65" charset="-120"/>
                <a:ea typeface="標楷體" pitchFamily="65" charset="-120"/>
              </a:rPr>
              <a:t> 通知繳交持續審查</a:t>
            </a:r>
            <a:r>
              <a:rPr lang="en-US" altLang="zh-TW" sz="2800" b="1" dirty="0">
                <a:solidFill>
                  <a:sysClr val="windowText" lastClr="000000"/>
                </a:solidFill>
                <a:latin typeface="標楷體" pitchFamily="65" charset="-120"/>
                <a:ea typeface="標楷體" pitchFamily="65" charset="-120"/>
              </a:rPr>
              <a:t>(</a:t>
            </a:r>
            <a:r>
              <a:rPr lang="zh-TW" altLang="en-US" sz="2800" b="1" dirty="0">
                <a:solidFill>
                  <a:sysClr val="windowText" lastClr="000000"/>
                </a:solidFill>
                <a:latin typeface="標楷體" pitchFamily="65" charset="-120"/>
                <a:ea typeface="標楷體" pitchFamily="65" charset="-120"/>
              </a:rPr>
              <a:t>期中報告</a:t>
            </a:r>
            <a:r>
              <a:rPr lang="en-US" altLang="zh-TW" sz="2800" b="1" dirty="0">
                <a:solidFill>
                  <a:sysClr val="windowText" lastClr="000000"/>
                </a:solidFill>
                <a:latin typeface="標楷體" pitchFamily="65" charset="-120"/>
                <a:ea typeface="標楷體" pitchFamily="65" charset="-120"/>
              </a:rPr>
              <a:t>)</a:t>
            </a:r>
            <a:endParaRPr lang="zh-TW" altLang="en-US" sz="2800" b="1" dirty="0">
              <a:solidFill>
                <a:sysClr val="windowText" lastClr="000000"/>
              </a:solidFill>
              <a:latin typeface="標楷體" pitchFamily="65" charset="-120"/>
              <a:ea typeface="標楷體" pitchFamily="65" charset="-120"/>
            </a:endParaRPr>
          </a:p>
        </p:txBody>
      </p:sp>
      <p:grpSp>
        <p:nvGrpSpPr>
          <p:cNvPr id="2" name="群組 1"/>
          <p:cNvGrpSpPr/>
          <p:nvPr/>
        </p:nvGrpSpPr>
        <p:grpSpPr>
          <a:xfrm>
            <a:off x="103030" y="1268761"/>
            <a:ext cx="9055023" cy="5527113"/>
            <a:chOff x="88976" y="1293986"/>
            <a:chExt cx="9055023" cy="4955624"/>
          </a:xfrm>
        </p:grpSpPr>
        <p:grpSp>
          <p:nvGrpSpPr>
            <p:cNvPr id="6" name="群組 5"/>
            <p:cNvGrpSpPr/>
            <p:nvPr/>
          </p:nvGrpSpPr>
          <p:grpSpPr>
            <a:xfrm>
              <a:off x="88977" y="1293986"/>
              <a:ext cx="9055022" cy="4955624"/>
              <a:chOff x="254906" y="884853"/>
              <a:chExt cx="11431067" cy="4726157"/>
            </a:xfrm>
          </p:grpSpPr>
          <p:grpSp>
            <p:nvGrpSpPr>
              <p:cNvPr id="7" name="群組 6"/>
              <p:cNvGrpSpPr/>
              <p:nvPr/>
            </p:nvGrpSpPr>
            <p:grpSpPr>
              <a:xfrm>
                <a:off x="254906" y="884853"/>
                <a:ext cx="11431067" cy="4226581"/>
                <a:chOff x="254906" y="884853"/>
                <a:chExt cx="11431067" cy="4226581"/>
              </a:xfrm>
            </p:grpSpPr>
            <p:pic>
              <p:nvPicPr>
                <p:cNvPr id="9" name="圖片 8"/>
                <p:cNvPicPr>
                  <a:picLocks noChangeAspect="1"/>
                </p:cNvPicPr>
                <p:nvPr/>
              </p:nvPicPr>
              <p:blipFill rotWithShape="1">
                <a:blip r:embed="rId2" cstate="print"/>
                <a:srcRect l="23095" t="24419" r="23425" b="16219"/>
                <a:stretch/>
              </p:blipFill>
              <p:spPr>
                <a:xfrm>
                  <a:off x="6096000" y="1621225"/>
                  <a:ext cx="5589972" cy="3490209"/>
                </a:xfrm>
                <a:prstGeom prst="rect">
                  <a:avLst/>
                </a:prstGeom>
              </p:spPr>
            </p:pic>
            <p:sp>
              <p:nvSpPr>
                <p:cNvPr id="10" name="矩形 9"/>
                <p:cNvSpPr/>
                <p:nvPr/>
              </p:nvSpPr>
              <p:spPr>
                <a:xfrm>
                  <a:off x="254906" y="2050804"/>
                  <a:ext cx="5841094" cy="1368512"/>
                </a:xfrm>
                <a:prstGeom prst="rect">
                  <a:avLst/>
                </a:prstGeom>
                <a:ln>
                  <a:solidFill>
                    <a:schemeClr val="accent1"/>
                  </a:solidFill>
                </a:ln>
              </p:spPr>
              <p:txBody>
                <a:bodyPr wrap="square">
                  <a:spAutoFit/>
                </a:bodyPr>
                <a:lstStyle/>
                <a:p>
                  <a:r>
                    <a:rPr lang="zh-TW" altLang="en-US" sz="1400" b="1" u="sng" dirty="0">
                      <a:latin typeface="標楷體" pitchFamily="65" charset="-120"/>
                      <a:ea typeface="標楷體" pitchFamily="65" charset="-120"/>
                    </a:rPr>
                    <a:t>主旨</a:t>
                  </a:r>
                  <a:r>
                    <a:rPr lang="en-US" altLang="zh-TW" sz="1400" b="1" u="sng" dirty="0">
                      <a:latin typeface="標楷體" pitchFamily="65" charset="-120"/>
                      <a:ea typeface="標楷體" pitchFamily="65" charset="-120"/>
                    </a:rPr>
                    <a:t>: [</a:t>
                  </a:r>
                  <a:r>
                    <a:rPr lang="zh-TW" altLang="en-US" sz="1400" b="1" u="sng" dirty="0">
                      <a:latin typeface="標楷體" pitchFamily="65" charset="-120"/>
                      <a:ea typeface="標楷體" pitchFamily="65" charset="-120"/>
                    </a:rPr>
                    <a:t>第</a:t>
                  </a:r>
                  <a:r>
                    <a:rPr lang="en-US" altLang="zh-TW" sz="1400" b="1" u="sng" dirty="0">
                      <a:latin typeface="標楷體" pitchFamily="65" charset="-120"/>
                      <a:ea typeface="標楷體" pitchFamily="65" charset="-120"/>
                    </a:rPr>
                    <a:t>1</a:t>
                  </a:r>
                  <a:r>
                    <a:rPr lang="zh-TW" altLang="en-US" sz="1400" b="1" u="sng" dirty="0">
                      <a:latin typeface="標楷體" pitchFamily="65" charset="-120"/>
                      <a:ea typeface="標楷體" pitchFamily="65" charset="-120"/>
                    </a:rPr>
                    <a:t>次提醒</a:t>
                  </a:r>
                  <a:r>
                    <a:rPr lang="en-US" altLang="zh-TW" sz="1400" b="1" u="sng" dirty="0">
                      <a:latin typeface="標楷體" pitchFamily="65" charset="-120"/>
                      <a:ea typeface="標楷體" pitchFamily="65" charset="-120"/>
                    </a:rPr>
                    <a:t>]</a:t>
                  </a:r>
                  <a:r>
                    <a:rPr lang="zh-TW" altLang="en-US" sz="1400" b="1" u="sng" dirty="0">
                      <a:latin typeface="標楷體" pitchFamily="65" charset="-120"/>
                      <a:ea typeface="標楷體" pitchFamily="65" charset="-120"/>
                    </a:rPr>
                    <a:t>持續審查報告或結案報告繳交通知信</a:t>
                  </a:r>
                  <a:endParaRPr lang="en-US" altLang="zh-TW" sz="1400" b="1" u="sng" dirty="0">
                    <a:latin typeface="標楷體" pitchFamily="65" charset="-120"/>
                    <a:ea typeface="標楷體" pitchFamily="65" charset="-120"/>
                  </a:endParaRPr>
                </a:p>
                <a:p>
                  <a:r>
                    <a:rPr lang="zh-TW" altLang="en-US" sz="1400" dirty="0">
                      <a:latin typeface="標楷體" pitchFamily="65" charset="-120"/>
                      <a:ea typeface="標楷體" pitchFamily="65" charset="-120"/>
                    </a:rPr>
                    <a:t>敬請於</a:t>
                  </a:r>
                  <a:r>
                    <a:rPr lang="zh-TW" altLang="en-US" sz="1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核准效期到期日前</a:t>
                  </a:r>
                  <a:r>
                    <a:rPr lang="en-US" altLang="zh-TW" sz="1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6</a:t>
                  </a:r>
                  <a:r>
                    <a:rPr lang="zh-TW" altLang="en-US" sz="1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週</a:t>
                  </a:r>
                  <a:r>
                    <a:rPr lang="zh-TW" altLang="en-US" sz="1400" dirty="0">
                      <a:latin typeface="標楷體" pitchFamily="65" charset="-120"/>
                      <a:ea typeface="標楷體" pitchFamily="65" charset="-120"/>
                    </a:rPr>
                    <a:t>至</a:t>
                  </a:r>
                  <a:r>
                    <a:rPr lang="en-US" altLang="zh-TW" sz="1400" dirty="0">
                      <a:latin typeface="標楷體" pitchFamily="65" charset="-120"/>
                      <a:ea typeface="標楷體" pitchFamily="65" charset="-120"/>
                    </a:rPr>
                    <a:t>PTMS</a:t>
                  </a:r>
                  <a:r>
                    <a:rPr lang="zh-TW" altLang="en-US" sz="1400" dirty="0">
                      <a:latin typeface="標楷體" pitchFamily="65" charset="-120"/>
                      <a:ea typeface="標楷體" pitchFamily="65" charset="-120"/>
                    </a:rPr>
                    <a:t>線上系統提出「持續審查」申請，逾期未通過持續審查申請者，該計畫應停止執行，若擬結案，請提出「結案審查」申請辦理「結案</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終止</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撤案」。</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若逾核准效期至取得核准期間，應立即停止所有試驗活動，直到通過持續審查後始得繼續執行。 </a:t>
                  </a:r>
                </a:p>
              </p:txBody>
            </p:sp>
            <p:sp>
              <p:nvSpPr>
                <p:cNvPr id="11" name="矩形 10"/>
                <p:cNvSpPr/>
                <p:nvPr/>
              </p:nvSpPr>
              <p:spPr>
                <a:xfrm>
                  <a:off x="6776581" y="4225549"/>
                  <a:ext cx="1377863" cy="3302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2" name="矩形 11"/>
                <p:cNvSpPr/>
                <p:nvPr/>
              </p:nvSpPr>
              <p:spPr>
                <a:xfrm>
                  <a:off x="387030" y="884853"/>
                  <a:ext cx="5489763" cy="985168"/>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PTMS</a:t>
                  </a:r>
                  <a:r>
                    <a:rPr lang="zh-TW" altLang="en-US" dirty="0">
                      <a:latin typeface="標楷體" pitchFamily="65" charset="-120"/>
                      <a:ea typeface="標楷體" pitchFamily="65" charset="-120"/>
                    </a:rPr>
                    <a:t>自動</a:t>
                  </a:r>
                  <a:r>
                    <a:rPr lang="en-US" altLang="zh-TW" dirty="0">
                      <a:latin typeface="標楷體" pitchFamily="65" charset="-120"/>
                      <a:ea typeface="標楷體" pitchFamily="65" charset="-120"/>
                    </a:rPr>
                    <a:t>E-mail</a:t>
                  </a:r>
                  <a:r>
                    <a:rPr lang="zh-TW" altLang="en-US" dirty="0">
                      <a:latin typeface="標楷體" pitchFamily="65" charset="-120"/>
                      <a:ea typeface="標楷體" pitchFamily="65" charset="-120"/>
                    </a:rPr>
                    <a:t>通知：</a:t>
                  </a:r>
                  <a:endParaRPr lang="en-US" altLang="zh-TW" dirty="0">
                    <a:latin typeface="標楷體" pitchFamily="65" charset="-120"/>
                    <a:ea typeface="標楷體" pitchFamily="65" charset="-120"/>
                  </a:endParaRPr>
                </a:p>
                <a:p>
                  <a:pPr algn="ctr"/>
                  <a:r>
                    <a:rPr lang="en-US" altLang="zh-TW" b="1" dirty="0">
                      <a:solidFill>
                        <a:srgbClr val="FF0000"/>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第</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次提醒</a:t>
                  </a:r>
                  <a:r>
                    <a:rPr lang="en-US" altLang="zh-TW" b="1" dirty="0">
                      <a:solidFill>
                        <a:srgbClr val="FF0000"/>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可開始準備，但還不用急著交，第二次提醒時，就可繳交</a:t>
                  </a:r>
                </a:p>
              </p:txBody>
            </p:sp>
            <p:sp>
              <p:nvSpPr>
                <p:cNvPr id="13" name="矩形 12"/>
                <p:cNvSpPr/>
                <p:nvPr/>
              </p:nvSpPr>
              <p:spPr>
                <a:xfrm>
                  <a:off x="6327965" y="968087"/>
                  <a:ext cx="5358008" cy="963507"/>
                </a:xfrm>
                <a:prstGeom prst="rect">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latin typeface="標楷體" pitchFamily="65" charset="-120"/>
                      <a:ea typeface="標楷體" pitchFamily="65" charset="-120"/>
                    </a:rPr>
                    <a:t>IRB</a:t>
                  </a:r>
                  <a:r>
                    <a:rPr lang="zh-TW" altLang="en-US" dirty="0">
                      <a:ln w="0"/>
                      <a:solidFill>
                        <a:schemeClr val="tx1"/>
                      </a:solidFill>
                      <a:effectLst>
                        <a:outerShdw blurRad="38100" dist="19050" dir="2700000" algn="tl" rotWithShape="0">
                          <a:schemeClr val="dk1">
                            <a:alpha val="40000"/>
                          </a:schemeClr>
                        </a:outerShdw>
                      </a:effectLst>
                      <a:latin typeface="標楷體" pitchFamily="65" charset="-120"/>
                      <a:ea typeface="標楷體" pitchFamily="65" charset="-120"/>
                    </a:rPr>
                    <a:t>書面</a:t>
                  </a:r>
                  <a:r>
                    <a:rPr lang="en-US" altLang="zh-TW" dirty="0">
                      <a:ln w="0"/>
                      <a:solidFill>
                        <a:schemeClr val="tx1"/>
                      </a:solidFill>
                      <a:effectLst>
                        <a:outerShdw blurRad="38100" dist="19050" dir="2700000" algn="tl" rotWithShape="0">
                          <a:schemeClr val="dk1">
                            <a:alpha val="40000"/>
                          </a:schemeClr>
                        </a:outerShdw>
                      </a:effectLst>
                      <a:latin typeface="標楷體" pitchFamily="65" charset="-120"/>
                      <a:ea typeface="標楷體" pitchFamily="65" charset="-120"/>
                    </a:rPr>
                    <a:t>&amp;</a:t>
                  </a:r>
                  <a:r>
                    <a:rPr lang="en-US" altLang="zh-TW" dirty="0">
                      <a:latin typeface="標楷體" pitchFamily="65" charset="-120"/>
                      <a:ea typeface="標楷體" pitchFamily="65" charset="-120"/>
                    </a:rPr>
                    <a:t>E-mail</a:t>
                  </a:r>
                  <a:r>
                    <a:rPr lang="zh-TW" altLang="en-US" dirty="0">
                      <a:latin typeface="標楷體" pitchFamily="65" charset="-120"/>
                      <a:ea typeface="標楷體" pitchFamily="65" charset="-120"/>
                    </a:rPr>
                    <a:t>通知：</a:t>
                  </a:r>
                  <a:endParaRPr lang="en-US" altLang="zh-TW" dirty="0">
                    <a:latin typeface="標楷體" pitchFamily="65" charset="-120"/>
                    <a:ea typeface="標楷體" pitchFamily="65" charset="-120"/>
                  </a:endParaRPr>
                </a:p>
                <a:p>
                  <a:pPr algn="ctr"/>
                  <a:r>
                    <a:rPr lang="zh-TW" altLang="en-US" b="1" dirty="0">
                      <a:solidFill>
                        <a:srgbClr val="FF0000"/>
                      </a:solidFill>
                      <a:latin typeface="標楷體" pitchFamily="65" charset="-120"/>
                      <a:ea typeface="標楷體" pitchFamily="65" charset="-120"/>
                    </a:rPr>
                    <a:t>請在此截止日期前</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週繳交比較適當</a:t>
                  </a:r>
                </a:p>
              </p:txBody>
            </p:sp>
            <p:cxnSp>
              <p:nvCxnSpPr>
                <p:cNvPr id="14" name="直線單箭頭接點 13"/>
                <p:cNvCxnSpPr/>
                <p:nvPr/>
              </p:nvCxnSpPr>
              <p:spPr>
                <a:xfrm flipH="1">
                  <a:off x="7520835" y="2178154"/>
                  <a:ext cx="1" cy="20473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文字方塊 7"/>
              <p:cNvSpPr txBox="1"/>
              <p:nvPr/>
            </p:nvSpPr>
            <p:spPr>
              <a:xfrm>
                <a:off x="515733" y="5216247"/>
                <a:ext cx="10986211" cy="394763"/>
              </a:xfrm>
              <a:prstGeom prst="rect">
                <a:avLst/>
              </a:prstGeom>
              <a:noFill/>
            </p:spPr>
            <p:txBody>
              <a:bodyPr wrap="square" rtlCol="0">
                <a:spAutoFit/>
              </a:bodyPr>
              <a:lstStyle/>
              <a:p>
                <a: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若有未收到</a:t>
                </a:r>
                <a: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PTMS</a:t>
                </a:r>
                <a:r>
                  <a:rPr lang="zh-TW" altLang="en-US"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通知，請通知承辦人</a:t>
                </a:r>
              </a:p>
            </p:txBody>
          </p:sp>
        </p:gr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21" r="10235" b="56667"/>
            <a:stretch/>
          </p:blipFill>
          <p:spPr bwMode="auto">
            <a:xfrm>
              <a:off x="88976" y="3987862"/>
              <a:ext cx="4551947" cy="184781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7901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85800"/>
            <a:ext cx="8352928" cy="5695528"/>
          </a:xfrm>
        </p:spPr>
        <p:txBody>
          <a:bodyPr anchor="t">
            <a:normAutofit/>
          </a:bodyPr>
          <a:lstStyle/>
          <a:p>
            <a:pPr marL="0" indent="0">
              <a:buNone/>
            </a:pPr>
            <a:r>
              <a:rPr lang="en-US" altLang="zh-TW" sz="3000" b="1" u="sng" dirty="0">
                <a:solidFill>
                  <a:srgbClr val="FF0000"/>
                </a:solidFill>
                <a:ea typeface="標楷體" pitchFamily="65" charset="-120"/>
              </a:rPr>
              <a:t>Step1.</a:t>
            </a:r>
            <a:r>
              <a:rPr lang="zh-TW" altLang="en-US" sz="3000" b="1" u="sng" dirty="0">
                <a:solidFill>
                  <a:srgbClr val="FF0000"/>
                </a:solidFill>
                <a:ea typeface="標楷體" pitchFamily="65" charset="-120"/>
              </a:rPr>
              <a:t>確認持續審查須送審之文件</a:t>
            </a:r>
            <a:endParaRPr lang="en-US" altLang="zh-TW" sz="3000" b="1" u="sng" dirty="0">
              <a:solidFill>
                <a:srgbClr val="FF0000"/>
              </a:solidFill>
              <a:ea typeface="標楷體" pitchFamily="65" charset="-120"/>
            </a:endParaRPr>
          </a:p>
          <a:p>
            <a:pPr marL="0" indent="0">
              <a:buNone/>
            </a:pPr>
            <a:r>
              <a:rPr lang="en-US" altLang="zh-TW" sz="3000" b="1" u="sng" dirty="0">
                <a:solidFill>
                  <a:srgbClr val="FF0000"/>
                </a:solidFill>
                <a:ea typeface="標楷體" pitchFamily="65" charset="-120"/>
              </a:rPr>
              <a:t>Step2.</a:t>
            </a:r>
            <a:r>
              <a:rPr lang="zh-TW" altLang="en-US" sz="3000" b="1" u="sng" dirty="0">
                <a:solidFill>
                  <a:srgbClr val="FF0000"/>
                </a:solidFill>
                <a:ea typeface="標楷體" pitchFamily="65" charset="-120"/>
              </a:rPr>
              <a:t>依「送審文件清單」標示，準備相關文件</a:t>
            </a:r>
            <a:endParaRPr lang="en-US" altLang="zh-TW" sz="3000" b="1" u="sng" dirty="0">
              <a:solidFill>
                <a:srgbClr val="FF0000"/>
              </a:solidFill>
              <a:ea typeface="標楷體" pitchFamily="65" charset="-120"/>
            </a:endParaRPr>
          </a:p>
          <a:p>
            <a:pPr marL="0" indent="0">
              <a:buNone/>
            </a:pPr>
            <a:r>
              <a:rPr lang="en-US" altLang="zh-TW" sz="3000" b="1" u="sng" dirty="0">
                <a:solidFill>
                  <a:srgbClr val="FF0000"/>
                </a:solidFill>
                <a:ea typeface="標楷體" pitchFamily="65" charset="-120"/>
              </a:rPr>
              <a:t>Step3.</a:t>
            </a:r>
            <a:r>
              <a:rPr lang="zh-TW" altLang="en-US" sz="3000" b="1" u="sng" dirty="0">
                <a:solidFill>
                  <a:srgbClr val="FF0000"/>
                </a:solidFill>
                <a:ea typeface="標楷體" pitchFamily="65" charset="-120"/>
              </a:rPr>
              <a:t>填寫</a:t>
            </a:r>
            <a:r>
              <a:rPr lang="en-US" altLang="zh-TW" sz="3000" b="1" u="sng" dirty="0">
                <a:solidFill>
                  <a:srgbClr val="FF0000"/>
                </a:solidFill>
                <a:ea typeface="標楷體" pitchFamily="65" charset="-120"/>
              </a:rPr>
              <a:t>PTMS</a:t>
            </a:r>
            <a:r>
              <a:rPr lang="zh-TW" altLang="en-US" sz="3000" b="1" u="sng" dirty="0">
                <a:solidFill>
                  <a:srgbClr val="FF0000"/>
                </a:solidFill>
                <a:ea typeface="標楷體" pitchFamily="65" charset="-120"/>
              </a:rPr>
              <a:t>持續審查申請書</a:t>
            </a:r>
            <a:r>
              <a:rPr lang="en-US" altLang="zh-TW" sz="3000" b="1" u="sng" dirty="0">
                <a:solidFill>
                  <a:srgbClr val="FF0000"/>
                </a:solidFill>
                <a:ea typeface="標楷體" pitchFamily="65" charset="-120"/>
              </a:rPr>
              <a:t>&amp;</a:t>
            </a:r>
            <a:r>
              <a:rPr lang="zh-TW" altLang="en-US" sz="3000" b="1" u="sng" dirty="0">
                <a:solidFill>
                  <a:srgbClr val="FF0000"/>
                </a:solidFill>
                <a:ea typeface="標楷體" pitchFamily="65" charset="-120"/>
              </a:rPr>
              <a:t>上傳文件</a:t>
            </a:r>
            <a:endParaRPr lang="en-US" altLang="zh-TW" sz="3000" b="1" u="sng" dirty="0">
              <a:solidFill>
                <a:srgbClr val="FF0000"/>
              </a:solidFill>
              <a:ea typeface="標楷體" pitchFamily="65" charset="-120"/>
            </a:endParaRPr>
          </a:p>
          <a:p>
            <a:pPr marL="0" indent="0">
              <a:buNone/>
            </a:pPr>
            <a:r>
              <a:rPr lang="en-US" altLang="zh-TW" sz="3000" b="1" u="sng" dirty="0">
                <a:solidFill>
                  <a:srgbClr val="FF0000"/>
                </a:solidFill>
                <a:ea typeface="標楷體" pitchFamily="65" charset="-120"/>
              </a:rPr>
              <a:t>Step4. IRB</a:t>
            </a:r>
            <a:r>
              <a:rPr lang="zh-TW" altLang="en-US" sz="3000" b="1" u="sng" dirty="0">
                <a:solidFill>
                  <a:srgbClr val="FF0000"/>
                </a:solidFill>
                <a:ea typeface="標楷體" pitchFamily="65" charset="-120"/>
              </a:rPr>
              <a:t>委員審查作業</a:t>
            </a:r>
            <a:endParaRPr lang="en-US" altLang="zh-TW" sz="3000" b="1" u="sng" dirty="0">
              <a:solidFill>
                <a:srgbClr val="FF0000"/>
              </a:solidFill>
              <a:ea typeface="標楷體" pitchFamily="65" charset="-120"/>
            </a:endParaRPr>
          </a:p>
          <a:p>
            <a:pPr marL="0" indent="0">
              <a:buNone/>
            </a:pPr>
            <a:r>
              <a:rPr lang="zh-TW" altLang="en-US" b="1" u="sng" dirty="0">
                <a:solidFill>
                  <a:srgbClr val="FF0000"/>
                </a:solidFill>
                <a:ea typeface="標楷體" pitchFamily="65" charset="-120"/>
              </a:rPr>
              <a:t>提醒</a:t>
            </a:r>
            <a:r>
              <a:rPr lang="en-US" altLang="zh-TW" b="1" u="sng" dirty="0">
                <a:solidFill>
                  <a:srgbClr val="FF0000"/>
                </a:solidFill>
                <a:ea typeface="標楷體" pitchFamily="65" charset="-120"/>
              </a:rPr>
              <a:t>:</a:t>
            </a:r>
          </a:p>
          <a:p>
            <a:pPr marL="0" indent="0"/>
            <a:r>
              <a:rPr lang="en-US" altLang="zh-TW" sz="2800" dirty="0">
                <a:ea typeface="標楷體" pitchFamily="65" charset="-120"/>
              </a:rPr>
              <a:t>※</a:t>
            </a:r>
            <a:r>
              <a:rPr lang="zh-TW" altLang="en-US" sz="2800" dirty="0">
                <a:ea typeface="標楷體" pitchFamily="65" charset="-120"/>
              </a:rPr>
              <a:t> 送件人不一定需為主持人，可以是研究護理師、助理，以可連繫詢問送審問題者為佳</a:t>
            </a:r>
            <a:r>
              <a:rPr lang="zh-TW" altLang="en-US" dirty="0">
                <a:ea typeface="標楷體" pitchFamily="65" charset="-120"/>
              </a:rPr>
              <a:t>。 </a:t>
            </a:r>
            <a:endParaRPr lang="en-US" altLang="zh-TW" dirty="0">
              <a:ea typeface="標楷體" pitchFamily="65" charset="-120"/>
            </a:endParaRPr>
          </a:p>
          <a:p>
            <a:pPr marL="173038" indent="-173038">
              <a:buFont typeface="Arial" pitchFamily="34" charset="0"/>
              <a:buChar char="•"/>
            </a:pPr>
            <a:r>
              <a:rPr lang="zh-TW" altLang="en-US" sz="2800" dirty="0">
                <a:latin typeface="標楷體" pitchFamily="65" charset="-120"/>
                <a:ea typeface="標楷體" pitchFamily="65" charset="-120"/>
              </a:rPr>
              <a:t>請確認文件備齊、確實核對文件內容後再送出，以避免延誤審查時程。</a:t>
            </a:r>
          </a:p>
        </p:txBody>
      </p:sp>
      <p:sp>
        <p:nvSpPr>
          <p:cNvPr id="4" name="矩形 3"/>
          <p:cNvSpPr/>
          <p:nvPr/>
        </p:nvSpPr>
        <p:spPr>
          <a:xfrm>
            <a:off x="-2664" y="24789"/>
            <a:ext cx="565478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2800" b="1" dirty="0">
                <a:solidFill>
                  <a:sysClr val="windowText" lastClr="000000"/>
                </a:solidFill>
                <a:latin typeface="標楷體" pitchFamily="65" charset="-120"/>
                <a:ea typeface="標楷體" pitchFamily="65" charset="-120"/>
              </a:rPr>
              <a:t> 持續審查之送審及準備流程</a:t>
            </a:r>
            <a:endParaRPr lang="zh-TW" altLang="en-US" sz="2800" dirty="0">
              <a:solidFill>
                <a:sysClr val="windowText" lastClr="000000"/>
              </a:solidFill>
              <a:latin typeface="標楷體" pitchFamily="65" charset="-120"/>
              <a:ea typeface="標楷體" pitchFamily="65" charset="-120"/>
            </a:endParaRPr>
          </a:p>
        </p:txBody>
      </p:sp>
    </p:spTree>
    <p:extLst>
      <p:ext uri="{BB962C8B-B14F-4D97-AF65-F5344CB8AC3E}">
        <p14:creationId xmlns:p14="http://schemas.microsoft.com/office/powerpoint/2010/main" val="312129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7626424" cy="620688"/>
          </a:xfrm>
        </p:spPr>
        <p:style>
          <a:lnRef idx="1">
            <a:schemeClr val="accent1"/>
          </a:lnRef>
          <a:fillRef idx="2">
            <a:schemeClr val="accent1"/>
          </a:fillRef>
          <a:effectRef idx="1">
            <a:schemeClr val="accent1"/>
          </a:effectRef>
          <a:fontRef idx="minor">
            <a:schemeClr val="dk1"/>
          </a:fontRef>
        </p:style>
        <p:txBody>
          <a:bodyPr>
            <a:noAutofit/>
          </a:bodyPr>
          <a:lstStyle/>
          <a:p>
            <a:pPr algn="l"/>
            <a:r>
              <a:rPr lang="zh-TW" altLang="en-US" sz="2800" b="1" dirty="0">
                <a:solidFill>
                  <a:sysClr val="windowText" lastClr="000000"/>
                </a:solidFill>
                <a:latin typeface="標楷體" pitchFamily="65" charset="-120"/>
                <a:ea typeface="標楷體" pitchFamily="65" charset="-120"/>
              </a:rPr>
              <a:t> </a:t>
            </a:r>
            <a:r>
              <a:rPr lang="en-US" altLang="zh-TW" sz="2800" b="1" dirty="0">
                <a:solidFill>
                  <a:sysClr val="windowText" lastClr="000000"/>
                </a:solidFill>
                <a:latin typeface="標楷體" pitchFamily="65" charset="-120"/>
                <a:ea typeface="標楷體" pitchFamily="65" charset="-120"/>
              </a:rPr>
              <a:t>Step1.</a:t>
            </a:r>
            <a:r>
              <a:rPr lang="zh-TW" altLang="en-US" sz="2800" b="1" dirty="0">
                <a:solidFill>
                  <a:sysClr val="windowText" lastClr="000000"/>
                </a:solidFill>
                <a:latin typeface="標楷體" pitchFamily="65" charset="-120"/>
                <a:ea typeface="標楷體" pitchFamily="65" charset="-120"/>
              </a:rPr>
              <a:t>確認須送審之相關文件</a:t>
            </a:r>
          </a:p>
        </p:txBody>
      </p:sp>
      <p:grpSp>
        <p:nvGrpSpPr>
          <p:cNvPr id="12" name="群組 11"/>
          <p:cNvGrpSpPr/>
          <p:nvPr/>
        </p:nvGrpSpPr>
        <p:grpSpPr>
          <a:xfrm>
            <a:off x="830115" y="756754"/>
            <a:ext cx="7414303" cy="3392326"/>
            <a:chOff x="683567" y="844952"/>
            <a:chExt cx="7536405" cy="3392326"/>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60" r="7279" b="37569"/>
            <a:stretch/>
          </p:blipFill>
          <p:spPr bwMode="auto">
            <a:xfrm>
              <a:off x="683567" y="844952"/>
              <a:ext cx="7536405" cy="339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718965" y="3497488"/>
              <a:ext cx="1231113" cy="4272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p:nvPr/>
          </p:nvCxnSpPr>
          <p:spPr>
            <a:xfrm>
              <a:off x="2771800" y="1844824"/>
              <a:ext cx="22322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p:cNvCxnSpPr>
            <p:nvPr/>
          </p:nvCxnSpPr>
          <p:spPr>
            <a:xfrm flipV="1">
              <a:off x="1950078" y="1916832"/>
              <a:ext cx="893730" cy="1794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文字方塊 13"/>
          <p:cNvSpPr txBox="1"/>
          <p:nvPr/>
        </p:nvSpPr>
        <p:spPr>
          <a:xfrm>
            <a:off x="5076056" y="4221088"/>
            <a:ext cx="3384376" cy="369332"/>
          </a:xfrm>
          <a:prstGeom prst="rect">
            <a:avLst/>
          </a:prstGeom>
          <a:noFill/>
        </p:spPr>
        <p:txBody>
          <a:bodyPr wrap="square" rtlCol="0">
            <a:spAutoFit/>
          </a:bodyPr>
          <a:lstStyle/>
          <a:p>
            <a:endParaRPr lang="zh-TW" altLang="en-US" dirty="0"/>
          </a:p>
        </p:txBody>
      </p:sp>
      <p:sp>
        <p:nvSpPr>
          <p:cNvPr id="16" name="文字方塊 15"/>
          <p:cNvSpPr txBox="1"/>
          <p:nvPr/>
        </p:nvSpPr>
        <p:spPr>
          <a:xfrm>
            <a:off x="862586" y="4221088"/>
            <a:ext cx="7381833" cy="1631216"/>
          </a:xfrm>
          <a:prstGeom prst="rect">
            <a:avLst/>
          </a:prstGeom>
          <a:noFill/>
        </p:spPr>
        <p:txBody>
          <a:bodyPr wrap="square" rtlCol="0">
            <a:spAutoFit/>
          </a:bodyPr>
          <a:lstStyle/>
          <a:p>
            <a:r>
              <a:rPr lang="en-US" altLang="zh-TW" sz="2000" dirty="0">
                <a:ea typeface="標楷體" pitchFamily="65" charset="-120"/>
              </a:rPr>
              <a:t>1.</a:t>
            </a:r>
            <a:r>
              <a:rPr lang="zh-TW" altLang="en-US" sz="2000" dirty="0">
                <a:ea typeface="標楷體" pitchFamily="65" charset="-120"/>
              </a:rPr>
              <a:t>下載</a:t>
            </a:r>
            <a:r>
              <a:rPr lang="en-US" altLang="zh-TW" sz="2000" dirty="0">
                <a:ea typeface="標楷體" pitchFamily="65" charset="-120"/>
              </a:rPr>
              <a:t>『</a:t>
            </a:r>
            <a:r>
              <a:rPr lang="zh-TW" altLang="en-US" sz="2000" dirty="0">
                <a:ea typeface="標楷體" pitchFamily="65" charset="-120"/>
              </a:rPr>
              <a:t>送審文件清單</a:t>
            </a:r>
            <a:r>
              <a:rPr lang="en-US" altLang="zh-TW" sz="2000" dirty="0">
                <a:ea typeface="標楷體" pitchFamily="65" charset="-120"/>
              </a:rPr>
              <a:t>』</a:t>
            </a:r>
            <a:r>
              <a:rPr lang="zh-TW" altLang="en-US" sz="2000" dirty="0">
                <a:ea typeface="標楷體" pitchFamily="65" charset="-120"/>
              </a:rPr>
              <a:t>，準備相關文件。 </a:t>
            </a:r>
            <a:endParaRPr lang="en-US" altLang="zh-TW" sz="2000" dirty="0">
              <a:ea typeface="標楷體" pitchFamily="65" charset="-120"/>
            </a:endParaRPr>
          </a:p>
          <a:p>
            <a:pPr marL="266700" indent="-266700"/>
            <a:r>
              <a:rPr lang="en-US" altLang="zh-TW" sz="2000" dirty="0">
                <a:ea typeface="標楷體" pitchFamily="65" charset="-120"/>
              </a:rPr>
              <a:t>2.</a:t>
            </a:r>
            <a:r>
              <a:rPr lang="zh-TW" altLang="en-US" sz="2000" dirty="0">
                <a:ea typeface="標楷體" pitchFamily="65" charset="-120"/>
              </a:rPr>
              <a:t>若受試者有簽署同意書，則需檢附此持續審查期間之已簽署之同意書， 並照冊簽署清單</a:t>
            </a:r>
            <a:r>
              <a:rPr lang="en-US" altLang="zh-TW" sz="2000" dirty="0">
                <a:ea typeface="標楷體" pitchFamily="65" charset="-120"/>
              </a:rPr>
              <a:t>【</a:t>
            </a:r>
            <a:r>
              <a:rPr lang="zh-TW" altLang="en-US" sz="2000" dirty="0">
                <a:ea typeface="標楷體" pitchFamily="65" charset="-120"/>
              </a:rPr>
              <a:t>受試者同意書簽署明細</a:t>
            </a:r>
            <a:r>
              <a:rPr lang="en-US" altLang="zh-TW" sz="2000" dirty="0">
                <a:ea typeface="標楷體" pitchFamily="65" charset="-120"/>
              </a:rPr>
              <a:t>】</a:t>
            </a:r>
            <a:r>
              <a:rPr lang="zh-TW" altLang="en-US" sz="2000" dirty="0">
                <a:ea typeface="標楷體" pitchFamily="65" charset="-120"/>
              </a:rPr>
              <a:t>，若無同意書則不需檢附。</a:t>
            </a:r>
            <a:endParaRPr lang="en-US" altLang="zh-TW" sz="2000" dirty="0">
              <a:ea typeface="標楷體" pitchFamily="65" charset="-120"/>
            </a:endParaRPr>
          </a:p>
          <a:p>
            <a:pPr marL="266700" indent="-266700"/>
            <a:r>
              <a:rPr lang="en-US" altLang="zh-TW" sz="2000" dirty="0">
                <a:ea typeface="標楷體" pitchFamily="65" charset="-120"/>
              </a:rPr>
              <a:t>3.</a:t>
            </a:r>
            <a:r>
              <a:rPr lang="zh-TW" altLang="en-US" sz="2000" dirty="0">
                <a:ea typeface="標楷體" pitchFamily="65" charset="-120"/>
              </a:rPr>
              <a:t>將需送審查之受試者同意書或問卷同意書，掃描成</a:t>
            </a:r>
            <a:r>
              <a:rPr lang="en-US" altLang="zh-TW" sz="2000" dirty="0">
                <a:ea typeface="標楷體" pitchFamily="65" charset="-120"/>
              </a:rPr>
              <a:t>PDF</a:t>
            </a:r>
            <a:r>
              <a:rPr lang="zh-TW" altLang="en-US" sz="2000" dirty="0">
                <a:ea typeface="標楷體" pitchFamily="65" charset="-120"/>
              </a:rPr>
              <a:t>檔。</a:t>
            </a:r>
          </a:p>
        </p:txBody>
      </p:sp>
    </p:spTree>
    <p:extLst>
      <p:ext uri="{BB962C8B-B14F-4D97-AF65-F5344CB8AC3E}">
        <p14:creationId xmlns:p14="http://schemas.microsoft.com/office/powerpoint/2010/main" val="414559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標楷體" pitchFamily="65" charset="-120"/>
                <a:ea typeface="標楷體" pitchFamily="65" charset="-120"/>
              </a:rPr>
              <a:t>注意事項</a:t>
            </a:r>
          </a:p>
        </p:txBody>
      </p:sp>
      <p:sp>
        <p:nvSpPr>
          <p:cNvPr id="3" name="內容版面配置區 2"/>
          <p:cNvSpPr>
            <a:spLocks noGrp="1"/>
          </p:cNvSpPr>
          <p:nvPr>
            <p:ph idx="1"/>
          </p:nvPr>
        </p:nvSpPr>
        <p:spPr>
          <a:xfrm>
            <a:off x="457200" y="1412776"/>
            <a:ext cx="8185150" cy="4896544"/>
          </a:xfrm>
        </p:spPr>
        <p:txBody>
          <a:bodyPr/>
          <a:lstStyle/>
          <a:p>
            <a:pPr marL="266700" indent="-266700"/>
            <a:r>
              <a:rPr lang="en-US" altLang="zh-TW" dirty="0">
                <a:solidFill>
                  <a:srgbClr val="FF0000"/>
                </a:solidFill>
              </a:rPr>
              <a:t>#</a:t>
            </a:r>
            <a:r>
              <a:rPr lang="zh-TW" altLang="en-US" sz="2800" dirty="0">
                <a:latin typeface="標楷體" pitchFamily="65" charset="-120"/>
                <a:ea typeface="標楷體" pitchFamily="65" charset="-120"/>
              </a:rPr>
              <a:t>本院新案核可</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核准函</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效期為一年，如</a:t>
            </a:r>
            <a:r>
              <a:rPr lang="zh-TW" altLang="zh-TW" sz="2800" dirty="0">
                <a:latin typeface="標楷體" pitchFamily="65" charset="-120"/>
                <a:ea typeface="標楷體" pitchFamily="65" charset="-120"/>
              </a:rPr>
              <a:t>須展延</a:t>
            </a:r>
            <a:r>
              <a:rPr lang="en-US" altLang="zh-TW" sz="2800" dirty="0">
                <a:latin typeface="標楷體" pitchFamily="65" charset="-120"/>
                <a:ea typeface="標楷體" pitchFamily="65" charset="-120"/>
              </a:rPr>
              <a:t>IRB</a:t>
            </a:r>
            <a:r>
              <a:rPr lang="zh-TW" altLang="zh-TW" sz="2800" dirty="0">
                <a:latin typeface="標楷體" pitchFamily="65" charset="-120"/>
                <a:ea typeface="標楷體" pitchFamily="65" charset="-120"/>
              </a:rPr>
              <a:t>核准函期限</a:t>
            </a:r>
            <a:r>
              <a:rPr lang="zh-TW" altLang="en-US" sz="2800" dirty="0">
                <a:latin typeface="標楷體" pitchFamily="65" charset="-120"/>
                <a:ea typeface="標楷體" pitchFamily="65" charset="-120"/>
              </a:rPr>
              <a:t>，研究團隊成員需重新填寫財務利益申報，並檢附相關受訓學分供審查。</a:t>
            </a:r>
            <a:endParaRPr lang="en-US" altLang="zh-TW" sz="2800" dirty="0">
              <a:latin typeface="標楷體" pitchFamily="65" charset="-120"/>
              <a:ea typeface="標楷體" pitchFamily="65" charset="-120"/>
            </a:endParaRPr>
          </a:p>
          <a:p>
            <a:pPr marL="266700" indent="-266700">
              <a:spcBef>
                <a:spcPts val="1200"/>
              </a:spcBef>
              <a:buFont typeface="Arial" pitchFamily="34" charset="0"/>
              <a:buChar char="•"/>
            </a:pPr>
            <a:r>
              <a:rPr lang="zh-TW" altLang="en-US" sz="2600" b="1" dirty="0">
                <a:latin typeface="標楷體" pitchFamily="65" charset="-120"/>
                <a:ea typeface="標楷體" pitchFamily="65" charset="-120"/>
              </a:rPr>
              <a:t>主持人</a:t>
            </a:r>
            <a:r>
              <a:rPr lang="en-US" altLang="zh-TW" sz="2600" b="1" dirty="0">
                <a:latin typeface="標楷體" pitchFamily="65" charset="-120"/>
                <a:ea typeface="標楷體" pitchFamily="65" charset="-120"/>
              </a:rPr>
              <a:t>/</a:t>
            </a:r>
            <a:r>
              <a:rPr lang="zh-TW" altLang="en-US" sz="2600" b="1" dirty="0">
                <a:latin typeface="標楷體" pitchFamily="65" charset="-120"/>
                <a:ea typeface="標楷體" pitchFamily="65" charset="-120"/>
              </a:rPr>
              <a:t>協同主持人</a:t>
            </a:r>
            <a:r>
              <a:rPr lang="en-US" altLang="zh-TW" sz="2600" b="1" dirty="0">
                <a:latin typeface="標楷體" pitchFamily="65" charset="-120"/>
                <a:ea typeface="標楷體" pitchFamily="65" charset="-120"/>
              </a:rPr>
              <a:t>:</a:t>
            </a:r>
            <a:r>
              <a:rPr lang="zh-TW" altLang="zh-TW" sz="2200" dirty="0">
                <a:latin typeface="標楷體" pitchFamily="65" charset="-120"/>
                <a:ea typeface="標楷體" pitchFamily="65" charset="-120"/>
              </a:rPr>
              <a:t>近</a:t>
            </a:r>
            <a:r>
              <a:rPr lang="en-US" altLang="zh-TW" sz="2200" dirty="0">
                <a:latin typeface="標楷體" pitchFamily="65" charset="-120"/>
                <a:ea typeface="標楷體" pitchFamily="65" charset="-120"/>
              </a:rPr>
              <a:t>3</a:t>
            </a:r>
            <a:r>
              <a:rPr lang="zh-TW" altLang="zh-TW" sz="2200" dirty="0">
                <a:latin typeface="標楷體" pitchFamily="65" charset="-120"/>
                <a:ea typeface="標楷體" pitchFamily="65" charset="-120"/>
              </a:rPr>
              <a:t>年內人體研究相關訓練</a:t>
            </a:r>
            <a:r>
              <a:rPr lang="en-US" altLang="zh-TW" sz="2200" dirty="0">
                <a:latin typeface="標楷體" pitchFamily="65" charset="-120"/>
                <a:ea typeface="標楷體" pitchFamily="65" charset="-120"/>
              </a:rPr>
              <a:t>-</a:t>
            </a:r>
            <a:r>
              <a:rPr lang="zh-TW" altLang="zh-TW" sz="2200" dirty="0">
                <a:latin typeface="標楷體" pitchFamily="65" charset="-120"/>
                <a:ea typeface="標楷體" pitchFamily="65" charset="-120"/>
              </a:rPr>
              <a:t>例如</a:t>
            </a:r>
            <a:r>
              <a:rPr lang="en-US" altLang="zh-TW" sz="2200" dirty="0">
                <a:latin typeface="標楷體" pitchFamily="65" charset="-120"/>
                <a:ea typeface="標楷體" pitchFamily="65" charset="-120"/>
              </a:rPr>
              <a:t>GCP</a:t>
            </a:r>
            <a:r>
              <a:rPr lang="zh-TW" altLang="zh-TW" sz="2200" dirty="0">
                <a:latin typeface="標楷體" pitchFamily="65" charset="-120"/>
                <a:ea typeface="標楷體" pitchFamily="65" charset="-120"/>
              </a:rPr>
              <a:t>、研究倫理</a:t>
            </a:r>
            <a:r>
              <a:rPr lang="en-US" altLang="zh-TW" sz="2200" dirty="0">
                <a:latin typeface="標楷體" pitchFamily="65" charset="-120"/>
                <a:ea typeface="標楷體" pitchFamily="65" charset="-120"/>
              </a:rPr>
              <a:t>/</a:t>
            </a:r>
            <a:r>
              <a:rPr lang="zh-TW" altLang="zh-TW" sz="2200" dirty="0">
                <a:latin typeface="標楷體" pitchFamily="65" charset="-120"/>
                <a:ea typeface="標楷體" pitchFamily="65" charset="-120"/>
              </a:rPr>
              <a:t>法規等，共計</a:t>
            </a:r>
            <a:r>
              <a:rPr lang="en-US" altLang="zh-TW" sz="2200" dirty="0">
                <a:latin typeface="標楷體" pitchFamily="65" charset="-120"/>
                <a:ea typeface="標楷體" pitchFamily="65" charset="-120"/>
              </a:rPr>
              <a:t>9</a:t>
            </a:r>
            <a:r>
              <a:rPr lang="zh-TW" altLang="zh-TW" sz="2200" dirty="0">
                <a:latin typeface="標楷體" pitchFamily="65" charset="-120"/>
                <a:ea typeface="標楷體" pitchFamily="65" charset="-120"/>
              </a:rPr>
              <a:t>小時，須含『研究相關利益衝突管理』、『受試者隱私保護』各 </a:t>
            </a:r>
            <a:r>
              <a:rPr lang="en-US" altLang="zh-TW" sz="2200" dirty="0">
                <a:latin typeface="標楷體" pitchFamily="65" charset="-120"/>
                <a:ea typeface="標楷體" pitchFamily="65" charset="-120"/>
              </a:rPr>
              <a:t>1</a:t>
            </a:r>
            <a:r>
              <a:rPr lang="zh-TW" altLang="zh-TW" sz="2200" dirty="0">
                <a:latin typeface="標楷體" pitchFamily="65" charset="-120"/>
                <a:ea typeface="標楷體" pitchFamily="65" charset="-120"/>
              </a:rPr>
              <a:t>小時。</a:t>
            </a:r>
            <a:endParaRPr lang="en-US" altLang="zh-TW" sz="2200" dirty="0">
              <a:latin typeface="標楷體" pitchFamily="65" charset="-120"/>
              <a:ea typeface="標楷體" pitchFamily="65" charset="-120"/>
            </a:endParaRPr>
          </a:p>
          <a:p>
            <a:pPr marL="266700" indent="-266700">
              <a:buFont typeface="Arial" pitchFamily="34" charset="0"/>
              <a:buChar char="•"/>
            </a:pPr>
            <a:r>
              <a:rPr lang="zh-TW" altLang="zh-TW" sz="2600" b="1" dirty="0">
                <a:latin typeface="標楷體" pitchFamily="65" charset="-120"/>
                <a:ea typeface="標楷體" pitchFamily="65" charset="-120"/>
              </a:rPr>
              <a:t>研究助理</a:t>
            </a:r>
            <a:r>
              <a:rPr lang="en-US" altLang="zh-TW" sz="2600" b="1" dirty="0">
                <a:latin typeface="標楷體" pitchFamily="65" charset="-120"/>
                <a:ea typeface="標楷體" pitchFamily="65" charset="-120"/>
              </a:rPr>
              <a:t>/</a:t>
            </a:r>
            <a:r>
              <a:rPr lang="zh-TW" altLang="zh-TW" sz="2600" b="1" dirty="0">
                <a:latin typeface="標楷體" pitchFamily="65" charset="-120"/>
                <a:ea typeface="標楷體" pitchFamily="65" charset="-120"/>
              </a:rPr>
              <a:t>研究護士</a:t>
            </a:r>
            <a:r>
              <a:rPr lang="en-US" altLang="zh-TW" sz="2600" b="1" dirty="0">
                <a:latin typeface="標楷體" pitchFamily="65" charset="-120"/>
                <a:ea typeface="標楷體" pitchFamily="65" charset="-120"/>
              </a:rPr>
              <a:t>:</a:t>
            </a:r>
            <a:r>
              <a:rPr lang="zh-TW" altLang="zh-TW" sz="2200" dirty="0">
                <a:latin typeface="標楷體" pitchFamily="65" charset="-120"/>
                <a:ea typeface="標楷體" pitchFamily="65" charset="-120"/>
              </a:rPr>
              <a:t>一年內</a:t>
            </a:r>
            <a:r>
              <a:rPr lang="en-US" altLang="zh-TW" sz="2200" dirty="0">
                <a:latin typeface="標楷體" pitchFamily="65" charset="-120"/>
                <a:ea typeface="標楷體" pitchFamily="65" charset="-120"/>
              </a:rPr>
              <a:t>2</a:t>
            </a:r>
            <a:r>
              <a:rPr lang="zh-TW" altLang="zh-TW" sz="2200" dirty="0">
                <a:latin typeface="標楷體" pitchFamily="65" charset="-120"/>
                <a:ea typeface="標楷體" pitchFamily="65" charset="-120"/>
              </a:rPr>
              <a:t>小時，另檢附</a:t>
            </a:r>
            <a:r>
              <a:rPr lang="en-US" altLang="zh-TW" sz="2200" dirty="0">
                <a:latin typeface="標楷體" pitchFamily="65" charset="-120"/>
                <a:ea typeface="標楷體" pitchFamily="65" charset="-120"/>
              </a:rPr>
              <a:t>3</a:t>
            </a:r>
            <a:r>
              <a:rPr lang="zh-TW" altLang="zh-TW" sz="2200" dirty="0">
                <a:latin typeface="標楷體" pitchFamily="65" charset="-120"/>
                <a:ea typeface="標楷體" pitchFamily="65" charset="-120"/>
              </a:rPr>
              <a:t>年內『研究相關利益衝突管理』『受試者隱私保護』各</a:t>
            </a:r>
            <a:r>
              <a:rPr lang="en-US" altLang="zh-TW" sz="2200" dirty="0">
                <a:latin typeface="標楷體" pitchFamily="65" charset="-120"/>
                <a:ea typeface="標楷體" pitchFamily="65" charset="-120"/>
              </a:rPr>
              <a:t> 1</a:t>
            </a:r>
            <a:r>
              <a:rPr lang="zh-TW" altLang="zh-TW" sz="2200" dirty="0">
                <a:latin typeface="標楷體" pitchFamily="65" charset="-120"/>
                <a:ea typeface="標楷體" pitchFamily="65" charset="-120"/>
              </a:rPr>
              <a:t>小時。</a:t>
            </a:r>
            <a:endParaRPr lang="en-US" altLang="zh-TW" sz="2200" dirty="0">
              <a:latin typeface="標楷體" pitchFamily="65" charset="-120"/>
              <a:ea typeface="標楷體" pitchFamily="65" charset="-120"/>
            </a:endParaRPr>
          </a:p>
          <a:p>
            <a:pPr marL="266700" indent="-266700">
              <a:spcBef>
                <a:spcPts val="1800"/>
              </a:spcBef>
            </a:pPr>
            <a:r>
              <a:rPr lang="en-US" altLang="zh-TW" sz="2800" dirty="0">
                <a:solidFill>
                  <a:srgbClr val="FF0000"/>
                </a:solidFill>
              </a:rPr>
              <a:t>#</a:t>
            </a:r>
            <a:r>
              <a:rPr lang="zh-TW" altLang="en-US" sz="2800" dirty="0">
                <a:latin typeface="標楷體" pitchFamily="65" charset="-120"/>
                <a:ea typeface="標楷體" pitchFamily="65" charset="-120"/>
              </a:rPr>
              <a:t>原申請計畫執行期限屆期需展延，請另送變更案變更計畫執行期。</a:t>
            </a:r>
            <a:endParaRPr lang="en-US" altLang="zh-TW" sz="2800" dirty="0">
              <a:latin typeface="標楷體" pitchFamily="65" charset="-120"/>
              <a:ea typeface="標楷體"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028384" cy="620688"/>
          </a:xfrm>
        </p:spPr>
        <p:style>
          <a:lnRef idx="1">
            <a:schemeClr val="accent1"/>
          </a:lnRef>
          <a:fillRef idx="2">
            <a:schemeClr val="accent1"/>
          </a:fillRef>
          <a:effectRef idx="1">
            <a:schemeClr val="accent1"/>
          </a:effectRef>
          <a:fontRef idx="minor">
            <a:schemeClr val="dk1"/>
          </a:fontRef>
        </p:style>
        <p:txBody>
          <a:bodyPr anchor="t">
            <a:normAutofit/>
          </a:bodyPr>
          <a:lstStyle/>
          <a:p>
            <a:r>
              <a:rPr lang="en-US" altLang="zh-TW" sz="2800" b="1" dirty="0">
                <a:solidFill>
                  <a:schemeClr val="tx1"/>
                </a:solidFill>
                <a:latin typeface="標楷體" pitchFamily="65" charset="-120"/>
                <a:ea typeface="標楷體" pitchFamily="65" charset="-120"/>
              </a:rPr>
              <a:t>Step2.</a:t>
            </a:r>
            <a:r>
              <a:rPr lang="zh-TW" altLang="en-US" sz="2800" b="1" dirty="0">
                <a:solidFill>
                  <a:schemeClr val="tx1"/>
                </a:solidFill>
                <a:latin typeface="標楷體" pitchFamily="65" charset="-120"/>
                <a:ea typeface="標楷體" pitchFamily="65" charset="-120"/>
              </a:rPr>
              <a:t>依「送審文件清單」標示，準備相關文件</a:t>
            </a:r>
            <a:r>
              <a:rPr lang="en-US" altLang="zh-TW" sz="2000" b="1" dirty="0">
                <a:solidFill>
                  <a:schemeClr val="tx1"/>
                </a:solidFill>
                <a:latin typeface="標楷體" pitchFamily="65" charset="-120"/>
                <a:ea typeface="標楷體" pitchFamily="65" charset="-120"/>
              </a:rPr>
              <a:t>-1</a:t>
            </a:r>
            <a:endParaRPr lang="zh-TW" altLang="en-US" sz="2000" dirty="0">
              <a:solidFill>
                <a:schemeClr val="tx1"/>
              </a:solidFill>
              <a:latin typeface="標楷體" pitchFamily="65" charset="-120"/>
              <a:ea typeface="標楷體" pitchFamily="65" charset="-120"/>
            </a:endParaRPr>
          </a:p>
        </p:txBody>
      </p:sp>
      <p:sp>
        <p:nvSpPr>
          <p:cNvPr id="5" name="文字方塊 4"/>
          <p:cNvSpPr txBox="1"/>
          <p:nvPr/>
        </p:nvSpPr>
        <p:spPr>
          <a:xfrm>
            <a:off x="611560" y="580618"/>
            <a:ext cx="7056784" cy="400110"/>
          </a:xfrm>
          <a:prstGeom prst="rect">
            <a:avLst/>
          </a:prstGeom>
          <a:noFill/>
        </p:spPr>
        <p:txBody>
          <a:bodyPr wrap="square" rtlCol="0">
            <a:spAutoFit/>
          </a:bodyPr>
          <a:lstStyle/>
          <a:p>
            <a:r>
              <a:rPr lang="zh-TW" altLang="en-US" sz="2000" b="1" dirty="0">
                <a:solidFill>
                  <a:srgbClr val="FF0000"/>
                </a:solidFill>
                <a:latin typeface="標楷體" pitchFamily="65" charset="-120"/>
                <a:ea typeface="標楷體" pitchFamily="65" charset="-120"/>
              </a:rPr>
              <a:t>★依學術研究案，每年繳交一次持續審查為例說明</a:t>
            </a:r>
          </a:p>
        </p:txBody>
      </p:sp>
      <p:sp>
        <p:nvSpPr>
          <p:cNvPr id="3" name="內容版面配置區 2">
            <a:extLst>
              <a:ext uri="{FF2B5EF4-FFF2-40B4-BE49-F238E27FC236}">
                <a16:creationId xmlns:a16="http://schemas.microsoft.com/office/drawing/2014/main" id="{B42E4FA4-AC00-4F43-A207-A95018EB94E2}"/>
              </a:ext>
            </a:extLst>
          </p:cNvPr>
          <p:cNvSpPr>
            <a:spLocks noGrp="1"/>
          </p:cNvSpPr>
          <p:nvPr>
            <p:ph idx="1"/>
          </p:nvPr>
        </p:nvSpPr>
        <p:spPr>
          <a:xfrm>
            <a:off x="457200" y="948790"/>
            <a:ext cx="8185150" cy="5175581"/>
          </a:xfrm>
        </p:spPr>
        <p:txBody>
          <a:bodyPr/>
          <a:lstStyle/>
          <a:p>
            <a:r>
              <a:rPr lang="en-US" altLang="zh-TW" sz="1800" dirty="0">
                <a:effectLst/>
                <a:latin typeface="Times New Roman" panose="02020603050405020304" pitchFamily="18" charset="0"/>
                <a:ea typeface="標楷體" panose="03000509000000000000" pitchFamily="65" charset="-120"/>
              </a:rPr>
              <a:t>IRB</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編號：</a:t>
            </a:r>
            <a:r>
              <a:rPr lang="en-US" altLang="zh-TW" sz="1800" dirty="0">
                <a:effectLst/>
                <a:latin typeface="Times New Roman" panose="02020603050405020304" pitchFamily="18" charset="0"/>
                <a:ea typeface="標楷體" panose="03000509000000000000" pitchFamily="65" charset="-120"/>
              </a:rPr>
              <a:t>                                                 </a:t>
            </a:r>
            <a:r>
              <a:rPr lang="zh-TW" altLang="zh-TW" sz="1800" b="1" dirty="0">
                <a:effectLst/>
                <a:latin typeface="Times New Roman" panose="02020603050405020304" pitchFamily="18" charset="0"/>
                <a:ea typeface="標楷體" panose="03000509000000000000" pitchFamily="65" charset="-120"/>
                <a:cs typeface="Times New Roman" panose="02020603050405020304" pitchFamily="18" charset="0"/>
              </a:rPr>
              <a:t>送審文件清單</a:t>
            </a:r>
            <a:r>
              <a:rPr lang="en-US" altLang="zh-TW" sz="1800" b="1" dirty="0">
                <a:effectLst/>
                <a:latin typeface="Times New Roman" panose="02020603050405020304" pitchFamily="18" charset="0"/>
                <a:ea typeface="標楷體" panose="03000509000000000000" pitchFamily="65" charset="-120"/>
              </a:rPr>
              <a:t> </a:t>
            </a:r>
          </a:p>
          <a:p>
            <a:endParaRPr lang="zh-TW" altLang="en-US" dirty="0"/>
          </a:p>
        </p:txBody>
      </p:sp>
      <p:graphicFrame>
        <p:nvGraphicFramePr>
          <p:cNvPr id="4" name="表格 3">
            <a:extLst>
              <a:ext uri="{FF2B5EF4-FFF2-40B4-BE49-F238E27FC236}">
                <a16:creationId xmlns:a16="http://schemas.microsoft.com/office/drawing/2014/main" id="{4DDB0C1D-7FA5-4AC4-9EB1-4020D8630798}"/>
              </a:ext>
            </a:extLst>
          </p:cNvPr>
          <p:cNvGraphicFramePr>
            <a:graphicFrameLocks noGrp="1"/>
          </p:cNvGraphicFramePr>
          <p:nvPr>
            <p:extLst>
              <p:ext uri="{D42A27DB-BD31-4B8C-83A1-F6EECF244321}">
                <p14:modId xmlns:p14="http://schemas.microsoft.com/office/powerpoint/2010/main" val="803110845"/>
              </p:ext>
            </p:extLst>
          </p:nvPr>
        </p:nvGraphicFramePr>
        <p:xfrm>
          <a:off x="251520" y="1052736"/>
          <a:ext cx="8390830" cy="5805263"/>
        </p:xfrm>
        <a:graphic>
          <a:graphicData uri="http://schemas.openxmlformats.org/drawingml/2006/table">
            <a:tbl>
              <a:tblPr firstRow="1" firstCol="1" bandRow="1">
                <a:tableStyleId>{5C22544A-7EE6-4342-B048-85BDC9FD1C3A}</a:tableStyleId>
              </a:tblPr>
              <a:tblGrid>
                <a:gridCol w="1338476">
                  <a:extLst>
                    <a:ext uri="{9D8B030D-6E8A-4147-A177-3AD203B41FA5}">
                      <a16:colId xmlns:a16="http://schemas.microsoft.com/office/drawing/2014/main" val="31014752"/>
                    </a:ext>
                  </a:extLst>
                </a:gridCol>
                <a:gridCol w="7052354">
                  <a:extLst>
                    <a:ext uri="{9D8B030D-6E8A-4147-A177-3AD203B41FA5}">
                      <a16:colId xmlns:a16="http://schemas.microsoft.com/office/drawing/2014/main" val="335035401"/>
                    </a:ext>
                  </a:extLst>
                </a:gridCol>
              </a:tblGrid>
              <a:tr h="259364">
                <a:tc gridSpan="2">
                  <a:txBody>
                    <a:bodyPr/>
                    <a:lstStyle/>
                    <a:p>
                      <a:r>
                        <a:rPr lang="zh-TW" sz="1200" dirty="0">
                          <a:effectLst/>
                        </a:rPr>
                        <a:t>學術研究</a:t>
                      </a:r>
                      <a:r>
                        <a:rPr lang="en-US" sz="1200" dirty="0">
                          <a:effectLst/>
                        </a:rPr>
                        <a:t>-</a:t>
                      </a:r>
                      <a:r>
                        <a:rPr lang="zh-TW" sz="1200" dirty="0">
                          <a:effectLst/>
                        </a:rPr>
                        <a:t>追蹤審查</a:t>
                      </a:r>
                      <a:r>
                        <a:rPr lang="en-US" sz="1200" dirty="0">
                          <a:effectLst/>
                        </a:rPr>
                        <a:t>(</a:t>
                      </a:r>
                      <a:r>
                        <a:rPr lang="zh-TW" sz="1200" dirty="0">
                          <a:effectLst/>
                        </a:rPr>
                        <a:t>期中報告</a:t>
                      </a:r>
                      <a:r>
                        <a:rPr lang="en-US" sz="1200" dirty="0">
                          <a:effectLst/>
                        </a:rPr>
                        <a:t>)</a:t>
                      </a:r>
                      <a:r>
                        <a:rPr lang="zh-TW" sz="1200" dirty="0">
                          <a:effectLst/>
                        </a:rPr>
                        <a:t>（送審文件與上傳檔案之內容需一致）</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tc hMerge="1">
                  <a:txBody>
                    <a:bodyPr/>
                    <a:lstStyle/>
                    <a:p>
                      <a:endParaRPr lang="zh-TW" altLang="en-US"/>
                    </a:p>
                  </a:txBody>
                  <a:tcPr/>
                </a:tc>
                <a:extLst>
                  <a:ext uri="{0D108BD9-81ED-4DB2-BD59-A6C34878D82A}">
                    <a16:rowId xmlns:a16="http://schemas.microsoft.com/office/drawing/2014/main" val="2477419024"/>
                  </a:ext>
                </a:extLst>
              </a:tr>
              <a:tr h="372428">
                <a:tc>
                  <a:txBody>
                    <a:bodyPr/>
                    <a:lstStyle/>
                    <a:p>
                      <a:pPr indent="-635" algn="ctr">
                        <a:spcAft>
                          <a:spcPts val="0"/>
                        </a:spcAft>
                      </a:pPr>
                      <a:r>
                        <a:rPr lang="zh-TW" sz="1200" dirty="0">
                          <a:effectLst/>
                        </a:rPr>
                        <a:t>確認送審文件</a:t>
                      </a:r>
                      <a:r>
                        <a:rPr lang="en-US" altLang="zh-TW" sz="1200" dirty="0">
                          <a:effectLst/>
                        </a:rPr>
                        <a:t>      </a:t>
                      </a:r>
                      <a:r>
                        <a:rPr lang="en-US" sz="1200" dirty="0">
                          <a:effectLst/>
                        </a:rPr>
                        <a:t> (</a:t>
                      </a:r>
                      <a:r>
                        <a:rPr lang="zh-TW" sz="1200" dirty="0">
                          <a:effectLst/>
                        </a:rPr>
                        <a:t>請打勾</a:t>
                      </a:r>
                      <a:r>
                        <a:rPr lang="en-US" sz="1200" dirty="0">
                          <a:effectLst/>
                        </a:rPr>
                        <a:t>)</a:t>
                      </a:r>
                      <a:endParaRPr lang="zh-TW" sz="1200" b="1"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algn="ctr"/>
                      <a:r>
                        <a:rPr lang="zh-TW" sz="1200" dirty="0">
                          <a:effectLst/>
                        </a:rPr>
                        <a:t>文件名稱</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58114753"/>
                  </a:ext>
                </a:extLst>
              </a:tr>
              <a:tr h="186214">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200">
                          <a:effectLst/>
                        </a:rPr>
                        <a:t>送審文件清單</a:t>
                      </a:r>
                      <a:endParaRPr lang="zh-TW" sz="120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3313083397"/>
                  </a:ext>
                </a:extLst>
              </a:tr>
              <a:tr h="186214">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200" dirty="0">
                          <a:effectLst/>
                        </a:rPr>
                        <a:t>委託廠商公文（若有委託廠商）</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3202624743"/>
                  </a:ext>
                </a:extLst>
              </a:tr>
              <a:tr h="227277">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200">
                          <a:effectLst/>
                        </a:rPr>
                        <a:t>持續審查申請書</a:t>
                      </a:r>
                      <a:endParaRPr lang="zh-TW" sz="120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561984818"/>
                  </a:ext>
                </a:extLst>
              </a:tr>
              <a:tr h="195450">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en-US" sz="1200" dirty="0">
                          <a:effectLst/>
                        </a:rPr>
                        <a:t>SAE</a:t>
                      </a:r>
                      <a:r>
                        <a:rPr lang="zh-TW" sz="1200" dirty="0">
                          <a:effectLst/>
                        </a:rPr>
                        <a:t>事件報告清單（若有）</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1771258927"/>
                  </a:ext>
                </a:extLst>
              </a:tr>
              <a:tr h="186214">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en-US" sz="1200">
                          <a:effectLst/>
                        </a:rPr>
                        <a:t>DSMB</a:t>
                      </a:r>
                      <a:r>
                        <a:rPr lang="zh-TW" sz="1200">
                          <a:effectLst/>
                        </a:rPr>
                        <a:t>執行報告（若有）</a:t>
                      </a:r>
                      <a:endParaRPr lang="zh-TW" sz="120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277096737"/>
                  </a:ext>
                </a:extLst>
              </a:tr>
              <a:tr h="203813">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200" dirty="0">
                          <a:effectLst/>
                        </a:rPr>
                        <a:t>奇美醫院顯著財務利益暨非財務關係申報說明及申報表（申請展延核准函期限者需填）</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1658715615"/>
                  </a:ext>
                </a:extLst>
              </a:tr>
              <a:tr h="207882">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indent="91440" algn="just"/>
                      <a:r>
                        <a:rPr lang="zh-TW" sz="1200" dirty="0">
                          <a:effectLst/>
                        </a:rPr>
                        <a:t>□主持人</a:t>
                      </a:r>
                      <a:r>
                        <a:rPr lang="en-US" sz="1200" dirty="0">
                          <a:effectLst/>
                        </a:rPr>
                        <a:t>(</a:t>
                      </a:r>
                      <a:r>
                        <a:rPr lang="zh-TW" sz="1200" dirty="0">
                          <a:effectLst/>
                        </a:rPr>
                        <a:t>於</a:t>
                      </a:r>
                      <a:r>
                        <a:rPr lang="en-US" sz="1200" dirty="0">
                          <a:effectLst/>
                        </a:rPr>
                        <a:t>PTMS</a:t>
                      </a:r>
                      <a:r>
                        <a:rPr lang="zh-TW" sz="1200" dirty="0">
                          <a:effectLst/>
                        </a:rPr>
                        <a:t>系統填寫</a:t>
                      </a:r>
                      <a:r>
                        <a:rPr lang="en-US" sz="1200" dirty="0">
                          <a:effectLst/>
                        </a:rPr>
                        <a:t>)</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054412963"/>
                  </a:ext>
                </a:extLst>
              </a:tr>
              <a:tr h="207882">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indent="91440" algn="just"/>
                      <a:r>
                        <a:rPr lang="zh-TW" sz="1200">
                          <a:effectLst/>
                        </a:rPr>
                        <a:t>□協同主持人</a:t>
                      </a:r>
                      <a:r>
                        <a:rPr lang="en-US" sz="1200">
                          <a:effectLst/>
                        </a:rPr>
                        <a:t>(</a:t>
                      </a:r>
                      <a:r>
                        <a:rPr lang="zh-TW" sz="1200">
                          <a:effectLst/>
                        </a:rPr>
                        <a:t>於</a:t>
                      </a:r>
                      <a:r>
                        <a:rPr lang="en-US" sz="1200">
                          <a:effectLst/>
                        </a:rPr>
                        <a:t>PTMS</a:t>
                      </a:r>
                      <a:r>
                        <a:rPr lang="zh-TW" sz="1200">
                          <a:effectLst/>
                        </a:rPr>
                        <a:t>系統填寫</a:t>
                      </a:r>
                      <a:r>
                        <a:rPr lang="en-US" sz="1200">
                          <a:effectLst/>
                        </a:rPr>
                        <a:t>)</a:t>
                      </a:r>
                      <a:endParaRPr lang="zh-TW" sz="120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901037907"/>
                  </a:ext>
                </a:extLst>
              </a:tr>
              <a:tr h="207882">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indent="91440" algn="just"/>
                      <a:r>
                        <a:rPr lang="zh-TW" sz="1200" dirty="0">
                          <a:effectLst/>
                        </a:rPr>
                        <a:t>□研究人員【需親筆簽名】</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526847055"/>
                  </a:ext>
                </a:extLst>
              </a:tr>
              <a:tr h="305314">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200" dirty="0">
                          <a:effectLst/>
                        </a:rPr>
                        <a:t>人體生物資料庫倫理委員會核准函影本及檢體提領申請單（適用於申請生物資料庫檢體之研究案）</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3476566156"/>
                  </a:ext>
                </a:extLst>
              </a:tr>
              <a:tr h="508787">
                <a:tc>
                  <a:txBody>
                    <a:bodyPr/>
                    <a:lstStyle/>
                    <a:p>
                      <a:pPr algn="ctr"/>
                      <a:r>
                        <a:rPr lang="en-US" sz="700">
                          <a:effectLst/>
                        </a:rPr>
                        <a:t> </a:t>
                      </a:r>
                      <a:endParaRPr lang="zh-TW" sz="7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200" dirty="0">
                          <a:effectLst/>
                        </a:rPr>
                        <a:t>持續教育訓練證明【申請展延核准函期限者需檢附】</a:t>
                      </a:r>
                      <a:r>
                        <a:rPr lang="en-US" sz="1200" dirty="0">
                          <a:effectLst/>
                        </a:rPr>
                        <a:t>: </a:t>
                      </a:r>
                      <a:r>
                        <a:rPr lang="zh-TW" sz="1200" dirty="0">
                          <a:effectLst/>
                        </a:rPr>
                        <a:t>最近</a:t>
                      </a:r>
                      <a:r>
                        <a:rPr lang="en-US" sz="1200" dirty="0">
                          <a:effectLst/>
                        </a:rPr>
                        <a:t>3</a:t>
                      </a:r>
                      <a:r>
                        <a:rPr lang="zh-TW" sz="1200" dirty="0">
                          <a:effectLst/>
                        </a:rPr>
                        <a:t>年內人體研究相關訓練</a:t>
                      </a:r>
                      <a:r>
                        <a:rPr lang="en-US" sz="1200" dirty="0">
                          <a:effectLst/>
                        </a:rPr>
                        <a:t>-</a:t>
                      </a:r>
                      <a:r>
                        <a:rPr lang="zh-TW" sz="1200" dirty="0">
                          <a:effectLst/>
                        </a:rPr>
                        <a:t>例如</a:t>
                      </a:r>
                      <a:r>
                        <a:rPr lang="en-US" sz="1200" dirty="0">
                          <a:effectLst/>
                        </a:rPr>
                        <a:t>GCP</a:t>
                      </a:r>
                      <a:r>
                        <a:rPr lang="zh-TW" sz="1200" dirty="0">
                          <a:effectLst/>
                        </a:rPr>
                        <a:t>、研究倫理</a:t>
                      </a:r>
                      <a:r>
                        <a:rPr lang="en-US" sz="1200" dirty="0">
                          <a:effectLst/>
                        </a:rPr>
                        <a:t>/</a:t>
                      </a:r>
                      <a:r>
                        <a:rPr lang="zh-TW" sz="1200" dirty="0">
                          <a:effectLst/>
                        </a:rPr>
                        <a:t>法規等，共計</a:t>
                      </a:r>
                      <a:r>
                        <a:rPr lang="en-US" sz="1200" dirty="0">
                          <a:effectLst/>
                        </a:rPr>
                        <a:t>9</a:t>
                      </a:r>
                      <a:r>
                        <a:rPr lang="zh-TW" sz="1200" dirty="0">
                          <a:effectLst/>
                        </a:rPr>
                        <a:t>小時，須含『研究相關利益衝突管理』、『受試者隱私保護』各 </a:t>
                      </a:r>
                      <a:r>
                        <a:rPr lang="en-US" sz="1200" dirty="0">
                          <a:effectLst/>
                        </a:rPr>
                        <a:t>1</a:t>
                      </a:r>
                      <a:r>
                        <a:rPr lang="zh-TW" sz="1200" dirty="0">
                          <a:effectLst/>
                        </a:rPr>
                        <a:t>小時。</a:t>
                      </a:r>
                      <a:endParaRPr lang="zh-TW" sz="12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183264240"/>
                  </a:ext>
                </a:extLst>
              </a:tr>
              <a:tr h="217249">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indent="95885" algn="just"/>
                      <a:r>
                        <a:rPr lang="zh-TW" sz="1400" dirty="0">
                          <a:effectLst/>
                        </a:rPr>
                        <a:t>□主持人</a:t>
                      </a:r>
                      <a:endParaRPr lang="zh-TW" sz="14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960574656"/>
                  </a:ext>
                </a:extLst>
              </a:tr>
              <a:tr h="217249">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indent="95885" algn="just"/>
                      <a:r>
                        <a:rPr lang="zh-TW" sz="1400" dirty="0">
                          <a:effectLst/>
                        </a:rPr>
                        <a:t>□協同主持人</a:t>
                      </a:r>
                      <a:r>
                        <a:rPr lang="en-US" sz="1400" dirty="0">
                          <a:effectLst/>
                        </a:rPr>
                        <a:t>(</a:t>
                      </a:r>
                      <a:r>
                        <a:rPr lang="zh-TW" sz="1400" dirty="0">
                          <a:effectLst/>
                        </a:rPr>
                        <a:t>詳列姓名</a:t>
                      </a:r>
                      <a:r>
                        <a:rPr lang="en-US" sz="1400" dirty="0">
                          <a:effectLst/>
                        </a:rPr>
                        <a:t>):</a:t>
                      </a:r>
                      <a:endParaRPr lang="zh-TW" sz="14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3078642130"/>
                  </a:ext>
                </a:extLst>
              </a:tr>
              <a:tr h="227774">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400" dirty="0">
                          <a:effectLst/>
                        </a:rPr>
                        <a:t>本案受試者同意書簽署明細</a:t>
                      </a:r>
                      <a:endParaRPr lang="zh-TW" sz="14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3640475472"/>
                  </a:ext>
                </a:extLst>
              </a:tr>
              <a:tr h="367525">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L="342900" marR="109855" lvl="0" indent="-342900" algn="just">
                        <a:spcAft>
                          <a:spcPts val="0"/>
                        </a:spcAft>
                        <a:buFont typeface="新細明體" panose="02020500000000000000" pitchFamily="18" charset="-120"/>
                        <a:buChar char="□"/>
                      </a:pPr>
                      <a:r>
                        <a:rPr lang="zh-TW" sz="1400" kern="100" dirty="0">
                          <a:effectLst/>
                        </a:rPr>
                        <a:t>受試者同意書（第一位新簽署之個案須檢附完整頁面一份）</a:t>
                      </a:r>
                      <a:endParaRPr lang="zh-TW" sz="1400" kern="1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1870232095"/>
                  </a:ext>
                </a:extLst>
              </a:tr>
              <a:tr h="434499">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L="342900" marR="109855" lvl="0" indent="-342900" algn="just">
                        <a:spcAft>
                          <a:spcPts val="0"/>
                        </a:spcAft>
                        <a:buFont typeface="新細明體" panose="02020500000000000000" pitchFamily="18" charset="-120"/>
                        <a:buChar char="□"/>
                      </a:pPr>
                      <a:r>
                        <a:rPr lang="zh-TW" sz="1400" kern="100" dirty="0">
                          <a:effectLst/>
                        </a:rPr>
                        <a:t>本次報告期間新簽署之受試者同意書簽名頁（首頁、同意書內容設有供受試者勾選項目之頁面、簽名頁）</a:t>
                      </a:r>
                      <a:endParaRPr lang="zh-TW" sz="1400" kern="1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429290403"/>
                  </a:ext>
                </a:extLst>
              </a:tr>
              <a:tr h="651748">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indent="3175" algn="just">
                        <a:tabLst>
                          <a:tab pos="1905" algn="l"/>
                        </a:tabLst>
                      </a:pPr>
                      <a:r>
                        <a:rPr lang="zh-TW" sz="1400" dirty="0">
                          <a:effectLst/>
                        </a:rPr>
                        <a:t>研究助理</a:t>
                      </a:r>
                      <a:r>
                        <a:rPr lang="en-US" sz="1400" dirty="0">
                          <a:effectLst/>
                        </a:rPr>
                        <a:t>/</a:t>
                      </a:r>
                      <a:r>
                        <a:rPr lang="zh-TW" sz="1400" dirty="0">
                          <a:effectLst/>
                        </a:rPr>
                        <a:t>研究護士持續教育訓練證明【適用於申請展延核准函期限】：一年內</a:t>
                      </a:r>
                      <a:r>
                        <a:rPr lang="en-US" sz="1400" dirty="0">
                          <a:effectLst/>
                        </a:rPr>
                        <a:t>2</a:t>
                      </a:r>
                      <a:r>
                        <a:rPr lang="zh-TW" sz="1400" dirty="0">
                          <a:effectLst/>
                        </a:rPr>
                        <a:t>小時，另檢附</a:t>
                      </a:r>
                      <a:r>
                        <a:rPr lang="en-US" sz="1400" dirty="0">
                          <a:effectLst/>
                        </a:rPr>
                        <a:t>3</a:t>
                      </a:r>
                      <a:r>
                        <a:rPr lang="zh-TW" sz="1400" dirty="0">
                          <a:effectLst/>
                        </a:rPr>
                        <a:t>年內『研究相關利益衝突管理』『受試者隱私保護』各</a:t>
                      </a:r>
                      <a:r>
                        <a:rPr lang="en-US" sz="1400" dirty="0">
                          <a:effectLst/>
                        </a:rPr>
                        <a:t> 1</a:t>
                      </a:r>
                      <a:r>
                        <a:rPr lang="zh-TW" sz="1400" dirty="0">
                          <a:effectLst/>
                        </a:rPr>
                        <a:t>小時之證明。</a:t>
                      </a:r>
                    </a:p>
                    <a:p>
                      <a:pPr marR="109855" algn="just"/>
                      <a:r>
                        <a:rPr lang="zh-TW" sz="1400" dirty="0">
                          <a:effectLst/>
                        </a:rPr>
                        <a:t>詳列姓名</a:t>
                      </a:r>
                      <a:r>
                        <a:rPr lang="en-US" sz="1400" dirty="0">
                          <a:effectLst/>
                        </a:rPr>
                        <a:t>: </a:t>
                      </a:r>
                      <a:endParaRPr lang="zh-TW" sz="14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348122660"/>
                  </a:ext>
                </a:extLst>
              </a:tr>
              <a:tr h="217249">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400" dirty="0">
                          <a:effectLst/>
                        </a:rPr>
                        <a:t>審查費收據（若有）</a:t>
                      </a:r>
                      <a:endParaRPr lang="zh-TW" sz="14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2475270692"/>
                  </a:ext>
                </a:extLst>
              </a:tr>
              <a:tr h="217249">
                <a:tc>
                  <a:txBody>
                    <a:bodyPr/>
                    <a:lstStyle/>
                    <a:p>
                      <a:pPr algn="ctr"/>
                      <a:r>
                        <a:rPr lang="en-US" sz="1400">
                          <a:effectLst/>
                        </a:rPr>
                        <a:t> </a:t>
                      </a:r>
                      <a:endParaRPr lang="zh-TW" sz="1400" b="1">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tc>
                <a:tc>
                  <a:txBody>
                    <a:bodyPr/>
                    <a:lstStyle/>
                    <a:p>
                      <a:pPr marR="109855" algn="just"/>
                      <a:r>
                        <a:rPr lang="zh-TW" sz="1400" dirty="0">
                          <a:effectLst/>
                        </a:rPr>
                        <a:t>此次期中報告，須展延</a:t>
                      </a:r>
                      <a:r>
                        <a:rPr lang="en-US" sz="1400" dirty="0">
                          <a:effectLst/>
                        </a:rPr>
                        <a:t>IRB</a:t>
                      </a:r>
                      <a:r>
                        <a:rPr lang="zh-TW" sz="1400" dirty="0">
                          <a:effectLst/>
                        </a:rPr>
                        <a:t>核准函期限</a:t>
                      </a:r>
                      <a:r>
                        <a:rPr lang="en-US" sz="1400" dirty="0">
                          <a:effectLst/>
                        </a:rPr>
                        <a:t>(</a:t>
                      </a:r>
                      <a:r>
                        <a:rPr lang="zh-TW" sz="1400" dirty="0">
                          <a:effectLst/>
                        </a:rPr>
                        <a:t>請打勾註明</a:t>
                      </a:r>
                      <a:r>
                        <a:rPr lang="en-US" sz="1400" dirty="0">
                          <a:effectLst/>
                        </a:rPr>
                        <a:t>)</a:t>
                      </a:r>
                      <a:endParaRPr lang="zh-TW" sz="1400" dirty="0">
                        <a:effectLst/>
                        <a:latin typeface="Times New Roman" panose="02020603050405020304" pitchFamily="18" charset="0"/>
                        <a:ea typeface="新細明體" panose="02020500000000000000" pitchFamily="18" charset="-120"/>
                        <a:cs typeface="Angsana New" panose="02020603050405020304" pitchFamily="18" charset="-34"/>
                      </a:endParaRPr>
                    </a:p>
                  </a:txBody>
                  <a:tcPr marL="41476" marR="41476" marT="0" marB="0" anchor="ctr"/>
                </a:tc>
                <a:extLst>
                  <a:ext uri="{0D108BD9-81ED-4DB2-BD59-A6C34878D82A}">
                    <a16:rowId xmlns:a16="http://schemas.microsoft.com/office/drawing/2014/main" val="3134057983"/>
                  </a:ext>
                </a:extLst>
              </a:tr>
            </a:tbl>
          </a:graphicData>
        </a:graphic>
      </p:graphicFrame>
    </p:spTree>
    <p:extLst>
      <p:ext uri="{BB962C8B-B14F-4D97-AF65-F5344CB8AC3E}">
        <p14:creationId xmlns:p14="http://schemas.microsoft.com/office/powerpoint/2010/main" val="620055433"/>
      </p:ext>
    </p:extLst>
  </p:cSld>
  <p:clrMapOvr>
    <a:masterClrMapping/>
  </p:clrMapOvr>
</p:sld>
</file>

<file path=ppt/theme/theme1.xml><?xml version="1.0" encoding="utf-8"?>
<a:theme xmlns:a="http://schemas.openxmlformats.org/drawingml/2006/main" name="佈景主題2">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佈景主題1">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佈景主題1">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佈景主題2">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佈景主題2">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新細明體" charset="-12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佈景主題2</Template>
  <TotalTime>917</TotalTime>
  <Words>2736</Words>
  <Application>Microsoft Office PowerPoint</Application>
  <PresentationFormat>如螢幕大小 (4:3)</PresentationFormat>
  <Paragraphs>216</Paragraphs>
  <Slides>25</Slides>
  <Notes>0</Notes>
  <HiddenSlides>0</HiddenSlides>
  <MMClips>0</MMClips>
  <ScaleCrop>false</ScaleCrop>
  <HeadingPairs>
    <vt:vector size="6" baseType="variant">
      <vt:variant>
        <vt:lpstr>使用字型</vt:lpstr>
      </vt:variant>
      <vt:variant>
        <vt:i4>7</vt:i4>
      </vt:variant>
      <vt:variant>
        <vt:lpstr>佈景主題</vt:lpstr>
      </vt:variant>
      <vt:variant>
        <vt:i4>7</vt:i4>
      </vt:variant>
      <vt:variant>
        <vt:lpstr>投影片標題</vt:lpstr>
      </vt:variant>
      <vt:variant>
        <vt:i4>25</vt:i4>
      </vt:variant>
    </vt:vector>
  </HeadingPairs>
  <TitlesOfParts>
    <vt:vector size="39" baseType="lpstr">
      <vt:lpstr>微軟正黑體</vt:lpstr>
      <vt:lpstr>新細明體</vt:lpstr>
      <vt:lpstr>標楷體</vt:lpstr>
      <vt:lpstr>Arial</vt:lpstr>
      <vt:lpstr>Calibri</vt:lpstr>
      <vt:lpstr>Times New Roman</vt:lpstr>
      <vt:lpstr>Wingdings</vt:lpstr>
      <vt:lpstr>佈景主題2</vt:lpstr>
      <vt:lpstr>Office 佈景主題</vt:lpstr>
      <vt:lpstr>佈景主題1</vt:lpstr>
      <vt:lpstr>1_Office 佈景主題</vt:lpstr>
      <vt:lpstr>1_佈景主題1</vt:lpstr>
      <vt:lpstr>1_佈景主題2</vt:lpstr>
      <vt:lpstr>2_佈景主題2</vt:lpstr>
      <vt:lpstr>持續審查(期中報告)申請流程與PTMS操作</vt:lpstr>
      <vt:lpstr>新案通過審查後，進入持續審查階段 持續審查之繳交時間-1</vt:lpstr>
      <vt:lpstr>(2)新案核准後6個月需要繳交持續審查(期中報告)- 核准函之到期日為2015/04/09，應繳持續審查(期中報告)日期為2015/10/9，請提前60天繳交報告以供審查，故繳交時間應為2015/08/10</vt:lpstr>
      <vt:lpstr>新案通過審查後，即進入持續審查階段， PTMS狀態頁面上會顯示下次追蹤審查日期</vt:lpstr>
      <vt:lpstr>PowerPoint 簡報</vt:lpstr>
      <vt:lpstr>PowerPoint 簡報</vt:lpstr>
      <vt:lpstr> Step1.確認須送審之相關文件</vt:lpstr>
      <vt:lpstr>注意事項</vt:lpstr>
      <vt:lpstr>Step2.依「送審文件清單」標示，準備相關文件-1</vt:lpstr>
      <vt:lpstr>PowerPoint 簡報</vt:lpstr>
      <vt:lpstr>PowerPoint 簡報</vt:lpstr>
      <vt:lpstr>PowerPoint 簡報</vt:lpstr>
      <vt:lpstr> Step3.填寫PTMS持續審查申請書&amp;上傳文件_1</vt:lpstr>
      <vt:lpstr>  Step3.填寫PTMS持續審查申請書&amp;上傳文件_2</vt:lpstr>
      <vt:lpstr>PowerPoint 簡報</vt:lpstr>
      <vt:lpstr>PowerPoint 簡報</vt:lpstr>
      <vt:lpstr>PowerPoint 簡報</vt:lpstr>
      <vt:lpstr>PowerPoint 簡報</vt:lpstr>
      <vt:lpstr>填寫顯著利益申報</vt:lpstr>
      <vt:lpstr>PowerPoint 簡報</vt:lpstr>
      <vt:lpstr>Step4.委員審查作業</vt:lpstr>
      <vt:lpstr>Q1.接獲委員審查意見通知mail，如何回覆？</vt:lpstr>
      <vt:lpstr>如何操作PTMS：持續審查的複審？</vt:lpstr>
      <vt:lpstr> 上傳回覆文件，PTMS按送出申請</vt:lpstr>
      <vt:lpstr>持續審查之注意事項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持續審查(期中報告)案申請流程與PTMS操作</dc:title>
  <dc:creator>PC83118</dc:creator>
  <cp:lastModifiedBy>PC83117</cp:lastModifiedBy>
  <cp:revision>94</cp:revision>
  <dcterms:created xsi:type="dcterms:W3CDTF">2018-01-03T03:53:59Z</dcterms:created>
  <dcterms:modified xsi:type="dcterms:W3CDTF">2023-01-03T01:55:10Z</dcterms:modified>
</cp:coreProperties>
</file>