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88163" cy="100187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FF99"/>
    <a:srgbClr val="CCFFFF"/>
    <a:srgbClr val="CC0099"/>
    <a:srgbClr val="000000"/>
    <a:srgbClr val="66FF33"/>
    <a:srgbClr val="99CCFF"/>
    <a:srgbClr val="33CCFF"/>
    <a:srgbClr val="F9BDD8"/>
    <a:srgbClr val="FABCE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744" autoAdjust="0"/>
  </p:normalViewPr>
  <p:slideViewPr>
    <p:cSldViewPr>
      <p:cViewPr varScale="1">
        <p:scale>
          <a:sx n="82" d="100"/>
          <a:sy n="82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85621" cy="501417"/>
          </a:xfrm>
          <a:prstGeom prst="rect">
            <a:avLst/>
          </a:prstGeom>
        </p:spPr>
        <p:txBody>
          <a:bodyPr vert="horz" lIns="92390" tIns="46194" rIns="92390" bIns="4619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0937" y="3"/>
            <a:ext cx="2985621" cy="501417"/>
          </a:xfrm>
          <a:prstGeom prst="rect">
            <a:avLst/>
          </a:prstGeom>
        </p:spPr>
        <p:txBody>
          <a:bodyPr vert="horz" lIns="92390" tIns="46194" rIns="92390" bIns="46194" rtlCol="0"/>
          <a:lstStyle>
            <a:lvl1pPr algn="r">
              <a:defRPr sz="1200"/>
            </a:lvl1pPr>
          </a:lstStyle>
          <a:p>
            <a:fld id="{442CF697-3455-468E-B47F-780DFB3BCFC1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90" tIns="46194" rIns="92390" bIns="4619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495" y="4759451"/>
            <a:ext cx="5511174" cy="4507940"/>
          </a:xfrm>
          <a:prstGeom prst="rect">
            <a:avLst/>
          </a:prstGeom>
        </p:spPr>
        <p:txBody>
          <a:bodyPr vert="horz" lIns="92390" tIns="46194" rIns="92390" bIns="46194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515698"/>
            <a:ext cx="2985621" cy="501417"/>
          </a:xfrm>
          <a:prstGeom prst="rect">
            <a:avLst/>
          </a:prstGeom>
        </p:spPr>
        <p:txBody>
          <a:bodyPr vert="horz" lIns="92390" tIns="46194" rIns="92390" bIns="4619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0937" y="9515698"/>
            <a:ext cx="2985621" cy="501417"/>
          </a:xfrm>
          <a:prstGeom prst="rect">
            <a:avLst/>
          </a:prstGeom>
        </p:spPr>
        <p:txBody>
          <a:bodyPr vert="horz" lIns="92390" tIns="46194" rIns="92390" bIns="46194" rtlCol="0" anchor="b"/>
          <a:lstStyle>
            <a:lvl1pPr algn="r">
              <a:defRPr sz="1200"/>
            </a:lvl1pPr>
          </a:lstStyle>
          <a:p>
            <a:fld id="{6A31E149-6971-43F1-8C6A-B97EDCC41D5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538821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1E149-6971-43F1-8C6A-B97EDCC41D5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1E149-6971-43F1-8C6A-B97EDCC41D5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83681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8826C-227B-426D-8735-2BF308CD33E9}" type="datetimeFigureOut">
              <a:rPr lang="zh-TW" altLang="en-US" smtClean="0"/>
              <a:pPr/>
              <a:t>06/24/2025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F7B6C-65BF-44EF-836D-A7EC5E1D7BC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標題 1"/>
          <p:cNvSpPr>
            <a:spLocks noGrp="1"/>
          </p:cNvSpPr>
          <p:nvPr>
            <p:ph type="ctrTitle"/>
          </p:nvPr>
        </p:nvSpPr>
        <p:spPr>
          <a:xfrm>
            <a:off x="6086517" y="214290"/>
            <a:ext cx="2961676" cy="1571636"/>
          </a:xfrm>
        </p:spPr>
        <p:txBody>
          <a:bodyPr>
            <a:noAutofit/>
          </a:bodyPr>
          <a:lstStyle/>
          <a:p>
            <a:r>
              <a:rPr lang="zh-TW" altLang="en-US" sz="32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末期腎臟病</a:t>
            </a:r>
            <a:r>
              <a:rPr lang="en-US" altLang="zh-TW" sz="24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應該選擇哪一種治療</a:t>
            </a:r>
            <a:r>
              <a:rPr lang="en-US" altLang="zh-TW" sz="24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en-US" altLang="zh-TW" sz="2400" b="1" dirty="0">
              <a:solidFill>
                <a:srgbClr val="0000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7391058" y="6072206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zh-TW" altLang="en-US" sz="1200" b="1" smtClean="0">
                <a:solidFill>
                  <a:schemeClr val="dk1"/>
                </a:solidFill>
                <a:latin typeface="微軟正黑體" pitchFamily="34" charset="-120"/>
                <a:ea typeface="微軟正黑體" pitchFamily="34" charset="-120"/>
              </a:rPr>
              <a:t>奇美醫療體系</a:t>
            </a:r>
            <a:endParaRPr lang="en-US" altLang="zh-TW" sz="1200" b="1" dirty="0">
              <a:solidFill>
                <a:schemeClr val="dk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en-US" altLang="zh-TW" sz="1200" b="1" smtClean="0">
                <a:solidFill>
                  <a:schemeClr val="dk1"/>
                </a:solidFill>
                <a:latin typeface="微軟正黑體" pitchFamily="34" charset="-120"/>
                <a:ea typeface="微軟正黑體" pitchFamily="34" charset="-120"/>
              </a:rPr>
              <a:t>20250610</a:t>
            </a:r>
            <a:r>
              <a:rPr lang="zh-TW" altLang="en-US" sz="1200" b="1" smtClean="0">
                <a:solidFill>
                  <a:schemeClr val="dk1"/>
                </a:solidFill>
                <a:latin typeface="微軟正黑體" pitchFamily="34" charset="-120"/>
                <a:ea typeface="微軟正黑體" pitchFamily="34" charset="-120"/>
              </a:rPr>
              <a:t>一</a:t>
            </a:r>
            <a:r>
              <a:rPr lang="zh-TW" altLang="en-US" sz="1200" b="1" dirty="0">
                <a:solidFill>
                  <a:schemeClr val="dk1"/>
                </a:solidFill>
                <a:latin typeface="微軟正黑體" pitchFamily="34" charset="-120"/>
                <a:ea typeface="微軟正黑體" pitchFamily="34" charset="-120"/>
              </a:rPr>
              <a:t>版一刷</a:t>
            </a:r>
            <a:endParaRPr lang="en-US" altLang="zh-TW" sz="1200" b="1" dirty="0">
              <a:solidFill>
                <a:schemeClr val="dk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36" name="圖片 3" descr="杜醫師01.png"/>
          <p:cNvPicPr>
            <a:picLocks noChangeAspect="1"/>
          </p:cNvPicPr>
          <p:nvPr/>
        </p:nvPicPr>
        <p:blipFill>
          <a:blip r:embed="rId3" cstate="print"/>
          <a:srcRect l="12269" t="14309" r="15483" b="6995"/>
          <a:stretch>
            <a:fillRect/>
          </a:stretch>
        </p:blipFill>
        <p:spPr>
          <a:xfrm>
            <a:off x="6143668" y="1500174"/>
            <a:ext cx="2928926" cy="414340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" name="矩形 28"/>
          <p:cNvSpPr/>
          <p:nvPr/>
        </p:nvSpPr>
        <p:spPr>
          <a:xfrm>
            <a:off x="6357950" y="4267337"/>
            <a:ext cx="785786" cy="166199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3">
                <a:shade val="50000"/>
              </a:schemeClr>
            </a:solidFill>
          </a:ln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3600" b="1" spc="50">
                <a:ln w="11430"/>
                <a:latin typeface="微軟正黑體" pitchFamily="34" charset="-120"/>
                <a:ea typeface="微軟正黑體" pitchFamily="34" charset="-120"/>
              </a:rPr>
              <a:t>洗肚子</a:t>
            </a:r>
            <a:endParaRPr lang="zh-TW" altLang="en-US" sz="2800" b="1" spc="50" dirty="0">
              <a:ln w="1143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7215174" y="4267337"/>
            <a:ext cx="785818" cy="166199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3">
                <a:shade val="50000"/>
              </a:schemeClr>
            </a:solidFill>
          </a:ln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3600" b="1" spc="50" dirty="0">
                <a:ln w="11430"/>
                <a:latin typeface="微軟正黑體" pitchFamily="34" charset="-120"/>
                <a:ea typeface="微軟正黑體" pitchFamily="34" charset="-120"/>
              </a:rPr>
              <a:t>洗腰子</a:t>
            </a:r>
            <a:endParaRPr lang="zh-TW" altLang="en-US" sz="2800" b="1" spc="50" dirty="0">
              <a:ln w="1143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8072462" y="4267337"/>
            <a:ext cx="785818" cy="166199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3">
                <a:shade val="50000"/>
              </a:schemeClr>
            </a:solidFill>
          </a:ln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3600" b="1" spc="50">
                <a:ln w="11430"/>
                <a:latin typeface="微軟正黑體" pitchFamily="34" charset="-120"/>
                <a:ea typeface="微軟正黑體" pitchFamily="34" charset="-120"/>
              </a:rPr>
              <a:t>換腰子</a:t>
            </a:r>
            <a:endParaRPr lang="zh-TW" altLang="en-US" sz="2800" b="1" spc="50" dirty="0">
              <a:ln w="11430"/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214282" y="3403600"/>
            <a:ext cx="2714644" cy="3025796"/>
          </a:xfrm>
          <a:prstGeom prst="roundRect">
            <a:avLst>
              <a:gd name="adj" fmla="val 201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t" anchorCtr="0"/>
          <a:lstStyle/>
          <a:p>
            <a:r>
              <a:rPr lang="zh-TW" altLang="en-US" sz="1400" b="1" dirty="0">
                <a:solidFill>
                  <a:schemeClr val="tx1"/>
                </a:solidFill>
                <a:latin typeface="新細明體"/>
              </a:rPr>
              <a:t>□我沒有問題了，謝謝。</a:t>
            </a:r>
          </a:p>
          <a:p>
            <a:endParaRPr lang="en-US" altLang="zh-TW" sz="1400" b="1" dirty="0">
              <a:solidFill>
                <a:schemeClr val="tx1"/>
              </a:solidFill>
              <a:latin typeface="新細明體"/>
            </a:endParaRPr>
          </a:p>
          <a:p>
            <a:endParaRPr lang="en-US" altLang="zh-TW" sz="1400" b="1" dirty="0">
              <a:solidFill>
                <a:schemeClr val="tx1"/>
              </a:solidFill>
              <a:latin typeface="新細明體"/>
            </a:endParaRPr>
          </a:p>
          <a:p>
            <a:r>
              <a:rPr lang="zh-TW" altLang="en-US" sz="1400" b="1" dirty="0">
                <a:solidFill>
                  <a:schemeClr val="tx1"/>
                </a:solidFill>
                <a:latin typeface="新細明體"/>
              </a:rPr>
              <a:t>□</a:t>
            </a:r>
            <a:r>
              <a:rPr lang="zh-TW" altLang="en-US" sz="14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我的問題是：</a:t>
            </a:r>
            <a:endParaRPr lang="en-US" altLang="zh-TW" sz="14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600" b="1" dirty="0">
              <a:solidFill>
                <a:schemeClr val="tx1"/>
              </a:solidFill>
              <a:latin typeface="新細明體"/>
            </a:endParaRPr>
          </a:p>
        </p:txBody>
      </p:sp>
      <p:sp>
        <p:nvSpPr>
          <p:cNvPr id="31" name="圓角矩形 30"/>
          <p:cNvSpPr/>
          <p:nvPr/>
        </p:nvSpPr>
        <p:spPr>
          <a:xfrm>
            <a:off x="214282" y="500042"/>
            <a:ext cx="2695591" cy="2500330"/>
          </a:xfrm>
          <a:prstGeom prst="roundRect">
            <a:avLst>
              <a:gd name="adj" fmla="val 1714"/>
            </a:avLst>
          </a:prstGeom>
          <a:solidFill>
            <a:srgbClr val="FFFF99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2000" tIns="0" rIns="72000" bIns="36000" rtlCol="0" anchor="t" anchorCtr="0"/>
          <a:lstStyle/>
          <a:p>
            <a:pPr marL="182563" indent="-182563"/>
            <a:r>
              <a:rPr lang="zh-TW" altLang="en-US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我要選擇的腎臟替代療法</a:t>
            </a:r>
            <a:r>
              <a:rPr lang="en-US" altLang="zh-TW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 marL="182563" indent="-182563"/>
            <a:r>
              <a:rPr lang="zh-TW" altLang="en-US" sz="1500" dirty="0">
                <a:solidFill>
                  <a:prstClr val="black"/>
                </a:solidFill>
                <a:latin typeface="+mj-ea"/>
                <a:ea typeface="+mj-ea"/>
              </a:rPr>
              <a:t>□</a:t>
            </a:r>
            <a:r>
              <a:rPr lang="zh-TW" altLang="en-US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洗肚子</a:t>
            </a:r>
            <a:endParaRPr lang="en-US" altLang="zh-TW" sz="15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82563" indent="-182563"/>
            <a:r>
              <a:rPr lang="zh-TW" altLang="en-US" sz="1500" dirty="0">
                <a:solidFill>
                  <a:prstClr val="black"/>
                </a:solidFill>
                <a:latin typeface="+mj-ea"/>
                <a:ea typeface="+mj-ea"/>
              </a:rPr>
              <a:t>□</a:t>
            </a:r>
            <a:r>
              <a:rPr lang="zh-TW" altLang="en-US" sz="1500" b="1" kern="1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Andale WT" pitchFamily="34" charset="-120"/>
              </a:rPr>
              <a:t>洗腰子</a:t>
            </a:r>
            <a:endParaRPr lang="en-US" altLang="zh-TW" sz="1500" b="1" kern="1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marL="182563" indent="-182563"/>
            <a:r>
              <a:rPr lang="zh-TW" altLang="en-US" sz="1500" dirty="0">
                <a:solidFill>
                  <a:prstClr val="black"/>
                </a:solidFill>
                <a:latin typeface="+mj-ea"/>
              </a:rPr>
              <a:t>□</a:t>
            </a:r>
            <a:r>
              <a:rPr lang="zh-TW" altLang="en-US" sz="1500" b="1" kern="1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Andale WT" pitchFamily="34" charset="-120"/>
              </a:rPr>
              <a:t>換腰子</a:t>
            </a:r>
            <a:endParaRPr lang="en-US" altLang="zh-TW" sz="1500" b="1" kern="1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marL="182563" indent="-182563"/>
            <a:r>
              <a:rPr lang="zh-TW" altLang="en-US" sz="1500" dirty="0">
                <a:solidFill>
                  <a:prstClr val="black"/>
                </a:solidFill>
                <a:latin typeface="+mj-ea"/>
              </a:rPr>
              <a:t>□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我還無法決定，是因為</a:t>
            </a:r>
            <a:endParaRPr lang="en-US" altLang="zh-TW" sz="15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82563" indent="-182563"/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可複選</a:t>
            </a:r>
            <a:r>
              <a:rPr lang="en-US" altLang="zh-TW" sz="15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r>
              <a:rPr lang="en-US" altLang="zh-TW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500" dirty="0">
                <a:solidFill>
                  <a:prstClr val="black"/>
                </a:solidFill>
                <a:latin typeface="+mj-ea"/>
              </a:rPr>
              <a:t>□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我還需要和</a:t>
            </a:r>
            <a:r>
              <a:rPr lang="zh-TW" altLang="en-US" sz="1500" b="1" u="sng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主治醫師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討論</a:t>
            </a:r>
          </a:p>
          <a:p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1500" dirty="0">
                <a:solidFill>
                  <a:prstClr val="black"/>
                </a:solidFill>
                <a:latin typeface="+mj-ea"/>
              </a:rPr>
              <a:t>□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我還需要和</a:t>
            </a:r>
            <a:r>
              <a:rPr lang="zh-TW" altLang="en-US" sz="1500" b="1" u="sng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家人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溝通</a:t>
            </a:r>
          </a:p>
          <a:p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</a:t>
            </a:r>
            <a:r>
              <a:rPr lang="zh-TW" altLang="en-US" sz="1500" dirty="0">
                <a:solidFill>
                  <a:prstClr val="black"/>
                </a:solidFill>
                <a:latin typeface="+mj-ea"/>
              </a:rPr>
              <a:t>□</a:t>
            </a:r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其他原因：</a:t>
            </a:r>
            <a:endParaRPr lang="en-US" altLang="zh-TW" sz="15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en-US" altLang="zh-TW" sz="15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__________________________</a:t>
            </a:r>
          </a:p>
          <a:p>
            <a:endParaRPr lang="en-US" altLang="zh-TW" sz="15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5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1500" dirty="0">
              <a:solidFill>
                <a:schemeClr val="tx1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3643306" y="597761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b="1">
                <a:latin typeface="微軟正黑體" pitchFamily="34" charset="-120"/>
                <a:ea typeface="微軟正黑體" pitchFamily="34" charset="-120"/>
              </a:rPr>
              <a:t>奇美</a:t>
            </a:r>
            <a:r>
              <a:rPr lang="zh-TW" altLang="en-US" sz="1400" b="1" smtClean="0">
                <a:latin typeface="微軟正黑體" pitchFamily="34" charset="-120"/>
                <a:ea typeface="微軟正黑體" pitchFamily="34" charset="-120"/>
              </a:rPr>
              <a:t>醫療體系</a:t>
            </a:r>
            <a:endParaRPr lang="en-US" altLang="zh-TW" sz="1400" b="1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400" b="1" dirty="0">
                <a:solidFill>
                  <a:schemeClr val="dk1"/>
                </a:solidFill>
                <a:latin typeface="微軟正黑體" pitchFamily="34" charset="-120"/>
                <a:ea typeface="微軟正黑體" pitchFamily="34" charset="-120"/>
              </a:rPr>
              <a:t>   透析室團隊</a:t>
            </a:r>
            <a:r>
              <a:rPr lang="zh-TW" altLang="en-US" sz="1400" b="1" dirty="0">
                <a:latin typeface="微軟正黑體" pitchFamily="34" charset="-120"/>
                <a:ea typeface="微軟正黑體" pitchFamily="34" charset="-120"/>
              </a:rPr>
              <a:t> 關心您</a:t>
            </a:r>
            <a:r>
              <a:rPr lang="en-US" altLang="zh-TW" sz="1400" b="1" dirty="0">
                <a:latin typeface="微軟正黑體" pitchFamily="34" charset="-120"/>
                <a:ea typeface="微軟正黑體" pitchFamily="34" charset="-120"/>
              </a:rPr>
              <a:t>~</a:t>
            </a:r>
            <a:r>
              <a:rPr lang="zh-TW" altLang="en-US" sz="1400" b="1" dirty="0">
                <a:latin typeface="微軟正黑體" pitchFamily="34" charset="-120"/>
                <a:ea typeface="微軟正黑體" pitchFamily="34" charset="-120"/>
              </a:rPr>
              <a:t> </a:t>
            </a:r>
            <a:endParaRPr lang="en-US" altLang="zh-TW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4500562" y="6572272"/>
            <a:ext cx="203515" cy="206642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5144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000">
                <a:solidFill>
                  <a:schemeClr val="tx1"/>
                </a:solidFill>
              </a:rPr>
              <a:t>5</a:t>
            </a:r>
            <a:endParaRPr kumimoji="0" lang="zh-TW" altLang="en-US" sz="2000" dirty="0">
              <a:solidFill>
                <a:schemeClr val="tx1"/>
              </a:solidFill>
            </a:endParaRPr>
          </a:p>
        </p:txBody>
      </p:sp>
      <p:pic>
        <p:nvPicPr>
          <p:cNvPr id="35" name="圖片 3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backgroundRemoval t="0" b="100000" l="147" r="97361">
                        <a14:foregroundMark x1="31232" y1="92421" x2="31232" y2="92421"/>
                        <a14:foregroundMark x1="39296" y1="96944" x2="39296" y2="96944"/>
                        <a14:foregroundMark x1="46041" y1="95966" x2="46041" y2="95966"/>
                        <a14:foregroundMark x1="56891" y1="97066" x2="56891" y2="97066"/>
                        <a14:foregroundMark x1="64370" y1="95232" x2="64370" y2="95232"/>
                        <a14:foregroundMark x1="27566" y1="2689" x2="27566" y2="2689"/>
                        <a14:foregroundMark x1="30059" y1="5623" x2="30059" y2="5623"/>
                        <a14:foregroundMark x1="33578" y1="7579" x2="33578" y2="7579"/>
                        <a14:foregroundMark x1="29912" y1="12103" x2="29912" y2="12103"/>
                        <a14:foregroundMark x1="26100" y1="11858" x2="26100" y2="11858"/>
                        <a14:foregroundMark x1="21848" y1="14548" x2="21848" y2="14548"/>
                        <a14:foregroundMark x1="24340" y1="6235" x2="24340" y2="6235"/>
                        <a14:foregroundMark x1="74340" y1="3667" x2="74340" y2="3667"/>
                        <a14:foregroundMark x1="70528" y1="2445" x2="70528" y2="2445"/>
                        <a14:backgroundMark x1="37537" y1="95477" x2="37537" y2="95477"/>
                        <a14:backgroundMark x1="58798" y1="96088" x2="58798" y2="96088"/>
                        <a14:backgroundMark x1="58651" y1="98655" x2="58651" y2="98655"/>
                        <a14:backgroundMark x1="51026" y1="85941" x2="51026" y2="85941"/>
                        <a14:backgroundMark x1="48387" y1="86064" x2="48387" y2="86064"/>
                        <a14:backgroundMark x1="39883" y1="60024" x2="39883" y2="60024"/>
                        <a14:backgroundMark x1="42375" y1="57824" x2="42375" y2="57824"/>
                        <a14:backgroundMark x1="57478" y1="57702" x2="57478" y2="57702"/>
                        <a14:backgroundMark x1="59824" y1="60636" x2="59824" y2="606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808" y="5572140"/>
            <a:ext cx="540260" cy="726631"/>
          </a:xfrm>
          <a:prstGeom prst="rect">
            <a:avLst/>
          </a:prstGeom>
        </p:spPr>
      </p:pic>
      <p:sp>
        <p:nvSpPr>
          <p:cNvPr id="40" name="矩形 39"/>
          <p:cNvSpPr/>
          <p:nvPr/>
        </p:nvSpPr>
        <p:spPr>
          <a:xfrm>
            <a:off x="202882" y="214290"/>
            <a:ext cx="2940358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lvl="0"/>
            <a:r>
              <a:rPr lang="zh-TW" altLang="en-US" sz="16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◎步驟四、可以選擇了</a:t>
            </a:r>
            <a:r>
              <a:rPr lang="en-US" altLang="zh-TW" sz="16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</a:p>
        </p:txBody>
      </p:sp>
      <p:sp>
        <p:nvSpPr>
          <p:cNvPr id="41" name="圓角矩形 40"/>
          <p:cNvSpPr/>
          <p:nvPr/>
        </p:nvSpPr>
        <p:spPr>
          <a:xfrm>
            <a:off x="214282" y="3071810"/>
            <a:ext cx="2712468" cy="247650"/>
          </a:xfrm>
          <a:prstGeom prst="roundRect">
            <a:avLst/>
          </a:prstGeom>
          <a:solidFill>
            <a:srgbClr val="CC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b="1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四、我還有其他問題</a:t>
            </a:r>
            <a:r>
              <a:rPr lang="en-US" altLang="zh-TW" sz="1600" b="1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  <a:endParaRPr lang="en-US" altLang="zh-TW" sz="16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3" name="圓角矩形 42"/>
          <p:cNvSpPr/>
          <p:nvPr/>
        </p:nvSpPr>
        <p:spPr>
          <a:xfrm>
            <a:off x="3162293" y="500042"/>
            <a:ext cx="2838467" cy="2286016"/>
          </a:xfrm>
          <a:prstGeom prst="roundRect">
            <a:avLst>
              <a:gd name="adj" fmla="val 1714"/>
            </a:avLst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2000" tIns="0" rIns="72000" bIns="36000" rtlCol="0" anchor="t" anchorCtr="0"/>
          <a:lstStyle/>
          <a:p>
            <a:endParaRPr lang="en-US" altLang="zh-TW" sz="1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如果您對於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24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腎臟替代療法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』</a:t>
            </a:r>
          </a:p>
          <a:p>
            <a:pPr algn="r"/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還有問題。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可諮詢您的主治醫師，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或到本院的透析室詢問，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即可得到免費解說。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1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1400" dirty="0">
              <a:solidFill>
                <a:schemeClr val="tx1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3143240" y="2845354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b="1">
                <a:latin typeface="微軟正黑體" pitchFamily="34" charset="-120"/>
                <a:ea typeface="微軟正黑體" pitchFamily="34" charset="-120"/>
              </a:rPr>
              <a:t>參考資料</a:t>
            </a:r>
            <a:endParaRPr lang="zh-TW" altLang="en-US" b="1"/>
          </a:p>
        </p:txBody>
      </p:sp>
      <p:pic>
        <p:nvPicPr>
          <p:cNvPr id="49" name="圖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4678" y="4121355"/>
            <a:ext cx="857256" cy="85725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0" name="圖片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3372" y="4121355"/>
            <a:ext cx="857256" cy="85725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2" name="圖片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2066" y="4121355"/>
            <a:ext cx="857256" cy="85725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" name="矩形 57"/>
          <p:cNvSpPr/>
          <p:nvPr/>
        </p:nvSpPr>
        <p:spPr>
          <a:xfrm>
            <a:off x="3282351" y="4978611"/>
            <a:ext cx="718145" cy="307777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r>
              <a:rPr lang="zh-TW" altLang="en-US" sz="1400" b="1">
                <a:latin typeface="微軟正黑體" pitchFamily="34" charset="-120"/>
                <a:ea typeface="微軟正黑體" pitchFamily="34" charset="-120"/>
              </a:rPr>
              <a:t>台語影音</a:t>
            </a:r>
            <a:endParaRPr lang="zh-TW" altLang="en-US" sz="1400"/>
          </a:p>
        </p:txBody>
      </p:sp>
      <p:sp>
        <p:nvSpPr>
          <p:cNvPr id="59" name="矩形 58"/>
          <p:cNvSpPr/>
          <p:nvPr/>
        </p:nvSpPr>
        <p:spPr>
          <a:xfrm>
            <a:off x="4211045" y="4978611"/>
            <a:ext cx="718145" cy="307777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r>
              <a:rPr lang="zh-TW" altLang="en-US" sz="1400" b="1">
                <a:latin typeface="微軟正黑體" pitchFamily="34" charset="-120"/>
                <a:ea typeface="微軟正黑體" pitchFamily="34" charset="-120"/>
              </a:rPr>
              <a:t>國語影音</a:t>
            </a:r>
            <a:endParaRPr lang="zh-TW" altLang="en-US" sz="1400"/>
          </a:p>
        </p:txBody>
      </p:sp>
      <p:sp>
        <p:nvSpPr>
          <p:cNvPr id="62" name="矩形 61"/>
          <p:cNvSpPr/>
          <p:nvPr/>
        </p:nvSpPr>
        <p:spPr>
          <a:xfrm>
            <a:off x="5139739" y="4978611"/>
            <a:ext cx="718145" cy="307777"/>
          </a:xfrm>
          <a:prstGeom prst="rect">
            <a:avLst/>
          </a:prstGeom>
        </p:spPr>
        <p:txBody>
          <a:bodyPr wrap="none" lIns="0" rIns="0">
            <a:spAutoFit/>
          </a:bodyPr>
          <a:lstStyle/>
          <a:p>
            <a:r>
              <a:rPr lang="zh-TW" altLang="en-US" sz="1400" b="1">
                <a:latin typeface="微軟正黑體" pitchFamily="34" charset="-120"/>
                <a:ea typeface="微軟正黑體" pitchFamily="34" charset="-120"/>
              </a:rPr>
              <a:t>客語影音</a:t>
            </a:r>
            <a:endParaRPr lang="zh-TW" altLang="en-US" sz="1400"/>
          </a:p>
        </p:txBody>
      </p:sp>
      <p:pic>
        <p:nvPicPr>
          <p:cNvPr id="65" name="Picture 2" descr="C:\Users\PC163138\Desktop\logo (1)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43240" y="3425985"/>
            <a:ext cx="2143140" cy="603806"/>
          </a:xfrm>
          <a:prstGeom prst="rect">
            <a:avLst/>
          </a:prstGeom>
          <a:noFill/>
        </p:spPr>
      </p:pic>
      <p:sp>
        <p:nvSpPr>
          <p:cNvPr id="27" name="橢圓 26"/>
          <p:cNvSpPr/>
          <p:nvPr/>
        </p:nvSpPr>
        <p:spPr>
          <a:xfrm>
            <a:off x="1428728" y="6572272"/>
            <a:ext cx="203515" cy="206642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5144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000" smtClean="0">
                <a:solidFill>
                  <a:schemeClr val="tx1"/>
                </a:solidFill>
              </a:rPr>
              <a:t>4</a:t>
            </a:r>
            <a:endParaRPr kumimoji="0" lang="zh-TW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矩形 46"/>
          <p:cNvSpPr/>
          <p:nvPr/>
        </p:nvSpPr>
        <p:spPr>
          <a:xfrm>
            <a:off x="3071802" y="500042"/>
            <a:ext cx="2940358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lvl="0"/>
            <a:r>
              <a:rPr lang="zh-TW" altLang="en-US" sz="1600" b="1" dirty="0">
                <a:latin typeface="微軟正黑體" pitchFamily="34" charset="-120"/>
                <a:ea typeface="微軟正黑體" pitchFamily="34" charset="-120"/>
              </a:rPr>
              <a:t>◎步驟一、選項的比較</a:t>
            </a:r>
            <a:endParaRPr lang="en-US" altLang="zh-TW" sz="16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142844" y="209550"/>
            <a:ext cx="2712468" cy="247650"/>
          </a:xfrm>
          <a:prstGeom prst="roundRect">
            <a:avLst/>
          </a:prstGeom>
          <a:solidFill>
            <a:srgbClr val="CC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b="1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一、慢性腎臟病第五期</a:t>
            </a:r>
            <a:endParaRPr lang="en-US" altLang="zh-TW" sz="16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142844" y="467005"/>
            <a:ext cx="27146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indent="-95250">
              <a:buFont typeface="Arial" pitchFamily="34" charset="0"/>
              <a:buChar char="•"/>
            </a:pPr>
            <a:r>
              <a:rPr lang="zh-TW" altLang="en-US" sz="1200" dirty="0">
                <a:latin typeface="微軟正黑體" pitchFamily="34" charset="-120"/>
                <a:ea typeface="微軟正黑體" pitchFamily="34" charset="-120"/>
              </a:rPr>
              <a:t>當醫師診斷您的</a:t>
            </a:r>
            <a:r>
              <a:rPr lang="en-US" altLang="zh-TW" sz="1200" dirty="0"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腰子功能</a:t>
            </a:r>
            <a:r>
              <a:rPr lang="en-US" altLang="zh-TW" sz="1200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200" dirty="0">
                <a:latin typeface="微軟正黑體" pitchFamily="34" charset="-120"/>
                <a:ea typeface="微軟正黑體" pitchFamily="34" charset="-120"/>
              </a:rPr>
              <a:t>進入到末期，出現「嘔吐、疲倦、頭暈、尿少、呼吸喘、水腫」症狀，會先以「洗腰子」進行治療。</a:t>
            </a:r>
            <a:endParaRPr lang="en-US" altLang="zh-TW" sz="1200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Arial" pitchFamily="34" charset="0"/>
              <a:buChar char="•"/>
            </a:pPr>
            <a:r>
              <a:rPr lang="zh-TW" altLang="en-US" sz="1200" dirty="0">
                <a:latin typeface="微軟正黑體" pitchFamily="34" charset="-120"/>
                <a:ea typeface="微軟正黑體" pitchFamily="34" charset="-120"/>
              </a:rPr>
              <a:t>應該考慮長期的</a:t>
            </a:r>
            <a:r>
              <a:rPr lang="en-US" altLang="zh-TW" sz="1200" dirty="0"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腎臟替代療法</a:t>
            </a:r>
            <a:r>
              <a:rPr lang="en-US" altLang="zh-TW" sz="1200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200" dirty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圓角矩形 38"/>
          <p:cNvSpPr/>
          <p:nvPr/>
        </p:nvSpPr>
        <p:spPr>
          <a:xfrm>
            <a:off x="142844" y="1484784"/>
            <a:ext cx="2712468" cy="247650"/>
          </a:xfrm>
          <a:prstGeom prst="roundRect">
            <a:avLst/>
          </a:prstGeom>
          <a:solidFill>
            <a:srgbClr val="CC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b="1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二、腎臟替代療法的介紹</a:t>
            </a:r>
            <a:endParaRPr lang="en-US" altLang="zh-TW" sz="16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285720" y="1844254"/>
            <a:ext cx="1071570" cy="369332"/>
          </a:xfrm>
          <a:prstGeom prst="rect">
            <a:avLst/>
          </a:prstGeom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2400" b="1" spc="50">
                <a:ln w="11430"/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洗肚子</a:t>
            </a:r>
            <a:endParaRPr lang="zh-TW" altLang="en-US" b="1" spc="50" dirty="0">
              <a:ln w="11430"/>
              <a:solidFill>
                <a:srgbClr val="0000FF"/>
              </a:solidFill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85719" y="3645024"/>
            <a:ext cx="1143007" cy="369332"/>
          </a:xfrm>
          <a:prstGeom prst="rect">
            <a:avLst/>
          </a:prstGeom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2400" b="1" spc="50" dirty="0">
                <a:ln w="11430"/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洗腰子</a:t>
            </a:r>
            <a:endParaRPr lang="zh-TW" altLang="en-US" b="1" spc="50" dirty="0">
              <a:ln w="11430"/>
              <a:solidFill>
                <a:srgbClr val="0000FF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214282" y="4471952"/>
            <a:ext cx="2786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在手開刀，做洗腎的血管。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病人需要到醫院來洗腎，護理師打針，由洗腎機清除體內的毒素。</a:t>
            </a:r>
          </a:p>
        </p:txBody>
      </p:sp>
      <p:sp>
        <p:nvSpPr>
          <p:cNvPr id="57" name="矩形 56"/>
          <p:cNvSpPr/>
          <p:nvPr/>
        </p:nvSpPr>
        <p:spPr>
          <a:xfrm>
            <a:off x="285720" y="5210288"/>
            <a:ext cx="1071570" cy="369332"/>
          </a:xfrm>
          <a:prstGeom prst="rect">
            <a:avLst/>
          </a:prstGeom>
        </p:spPr>
        <p:txBody>
          <a:bodyPr wrap="square" lIns="0" tIns="0" rIns="0" bIns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TW" altLang="en-US" sz="2400" b="1" spc="50">
                <a:ln w="11430"/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換腰子</a:t>
            </a:r>
            <a:endParaRPr lang="zh-TW" altLang="en-US" b="1" spc="50" dirty="0">
              <a:ln w="11430"/>
              <a:solidFill>
                <a:srgbClr val="0000FF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1065" y="5066272"/>
            <a:ext cx="141354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57483" y="5066272"/>
            <a:ext cx="514317" cy="700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0" name="矩形 59"/>
          <p:cNvSpPr/>
          <p:nvPr/>
        </p:nvSpPr>
        <p:spPr>
          <a:xfrm>
            <a:off x="273180" y="5766355"/>
            <a:ext cx="2714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indent="-95250">
              <a:buFont typeface="Wingdings" pitchFamily="2" charset="2"/>
              <a:buChar char="Ø"/>
            </a:pP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腰子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』 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必需是五等親家屬、配偶或是腦死的人捐贈。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開刀把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腰子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放到肚子。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換腰子後，要長期吃抗排斥藥物。</a:t>
            </a:r>
          </a:p>
        </p:txBody>
      </p:sp>
      <p:graphicFrame>
        <p:nvGraphicFramePr>
          <p:cNvPr id="61" name="表格 6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53921264"/>
              </p:ext>
            </p:extLst>
          </p:nvPr>
        </p:nvGraphicFramePr>
        <p:xfrm>
          <a:off x="3071803" y="775505"/>
          <a:ext cx="2940357" cy="5669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10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410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3283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407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12086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腎臟替代療法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洗肚子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洗腰子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1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換腰子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65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洗腎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地點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在家或乾淨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的地方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醫院或</a:t>
                      </a:r>
                      <a:endParaRPr lang="en-US" altLang="zh-TW" sz="12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洗腎中心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不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用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839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人工洗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機器洗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機器洗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 sz="12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528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次數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每天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4-5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每天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每週至少</a:t>
                      </a:r>
                      <a:endParaRPr lang="en-US" altLang="zh-TW" sz="12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en-US" altLang="zh-TW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120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2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09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洗腎  時間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換藥水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30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8-10</a:t>
                      </a: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小時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小時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120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535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費用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健保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健保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健保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住院</a:t>
                      </a:r>
                      <a:r>
                        <a:rPr lang="en-US" altLang="zh-TW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藥物約</a:t>
                      </a:r>
                      <a:r>
                        <a:rPr lang="en-US" altLang="zh-TW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15-20</a:t>
                      </a: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03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年存活率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與洗腰子相近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69.5%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與洗肚子相近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存活率較高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850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殘餘腎功能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下降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速度慢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下降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速度慢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下降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速度快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下降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速度慢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0070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生活  影響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自選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自選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到醫院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不影響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82018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其他</a:t>
                      </a:r>
                      <a:endParaRPr lang="en-US" altLang="zh-TW" sz="1200" b="1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1200" b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併發症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管子出口感染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疝氣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背痛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管子出口感染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疝氣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indent="-92075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背痛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低血壓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心律不整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洗腎血管阻塞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排斥反應</a:t>
                      </a:r>
                      <a:endParaRPr lang="en-US" altLang="zh-TW" sz="110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1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惡性腫瘤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17705" y="903068"/>
            <a:ext cx="683055" cy="46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48625" y="1331696"/>
            <a:ext cx="613400" cy="35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" name="矩形 52"/>
          <p:cNvSpPr/>
          <p:nvPr/>
        </p:nvSpPr>
        <p:spPr>
          <a:xfrm>
            <a:off x="214282" y="2492896"/>
            <a:ext cx="27146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在肚子開刀，放一條管子。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由自己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或照顧的人</a:t>
            </a:r>
            <a:r>
              <a:rPr lang="en-US" altLang="zh-TW" sz="1200" b="1" dirty="0"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，將藥水由管子灌注到肚子內清洗，再排出。</a:t>
            </a:r>
            <a:endParaRPr lang="en-US" altLang="zh-TW" sz="1200" b="1" dirty="0">
              <a:latin typeface="微軟正黑體" pitchFamily="34" charset="-120"/>
              <a:ea typeface="微軟正黑體" pitchFamily="34" charset="-120"/>
            </a:endParaRPr>
          </a:p>
          <a:p>
            <a:pPr marL="95250" indent="-95250">
              <a:buFont typeface="Wingdings" pitchFamily="2" charset="2"/>
              <a:buChar char="Ø"/>
            </a:pPr>
            <a:r>
              <a:rPr lang="zh-TW" altLang="en-US" sz="1200" b="1" dirty="0">
                <a:latin typeface="微軟正黑體" pitchFamily="34" charset="-120"/>
                <a:ea typeface="微軟正黑體" pitchFamily="34" charset="-120"/>
              </a:rPr>
              <a:t>可使用「人工洗」或「機器洗」 的方式來清除體內的毒素。</a:t>
            </a:r>
          </a:p>
        </p:txBody>
      </p:sp>
      <p:sp>
        <p:nvSpPr>
          <p:cNvPr id="32" name="矩形 31"/>
          <p:cNvSpPr/>
          <p:nvPr/>
        </p:nvSpPr>
        <p:spPr>
          <a:xfrm>
            <a:off x="6072198" y="3068960"/>
            <a:ext cx="3071834" cy="34073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marL="85725" indent="-85725"/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1.『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洗腰子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，每週需要洗</a:t>
            </a:r>
            <a:r>
              <a:rPr lang="zh-TW" altLang="en-US" sz="1500" b="1">
                <a:latin typeface="微軟正黑體" pitchFamily="34" charset="-120"/>
                <a:ea typeface="微軟正黑體" pitchFamily="34" charset="-120"/>
              </a:rPr>
              <a:t>三</a:t>
            </a:r>
            <a:r>
              <a:rPr lang="zh-TW" altLang="en-US" sz="1500" b="1" smtClean="0">
                <a:latin typeface="微軟正黑體" pitchFamily="34" charset="-120"/>
                <a:ea typeface="微軟正黑體" pitchFamily="34" charset="-120"/>
              </a:rPr>
              <a:t>次</a:t>
            </a:r>
            <a:r>
              <a:rPr lang="en-US" altLang="zh-TW" sz="1500" b="1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en-US" altLang="zh-TW" sz="1500" b="1" dirty="0">
              <a:latin typeface="微軟正黑體" pitchFamily="34" charset="-120"/>
              <a:ea typeface="微軟正黑體" pitchFamily="34" charset="-120"/>
            </a:endParaRPr>
          </a:p>
          <a:p>
            <a:pPr marL="85725" indent="92075"/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177800" indent="-177800"/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2.『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洗腰子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，需要到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『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醫院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，每次</a:t>
            </a:r>
            <a:r>
              <a:rPr lang="en-US" altLang="zh-TW" sz="1500" b="1" u="sng" dirty="0">
                <a:latin typeface="微軟正黑體" pitchFamily="34" charset="-120"/>
                <a:ea typeface="微軟正黑體" pitchFamily="34" charset="-120"/>
              </a:rPr>
              <a:t>4</a:t>
            </a:r>
            <a:r>
              <a:rPr lang="zh-TW" altLang="en-US" sz="1500" b="1" u="sng" dirty="0">
                <a:latin typeface="微軟正黑體" pitchFamily="34" charset="-120"/>
                <a:ea typeface="微軟正黑體" pitchFamily="34" charset="-120"/>
              </a:rPr>
              <a:t>小時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？</a:t>
            </a:r>
            <a:endParaRPr lang="en-US" altLang="zh-TW" sz="1500" b="1" dirty="0">
              <a:latin typeface="微軟正黑體" pitchFamily="34" charset="-120"/>
              <a:ea typeface="微軟正黑體" pitchFamily="34" charset="-120"/>
            </a:endParaRPr>
          </a:p>
          <a:p>
            <a:pPr marL="85725" indent="92075"/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85725" indent="-85725"/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3.『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洗肚子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，每天都需要洗？</a:t>
            </a:r>
            <a:endParaRPr lang="en-US" altLang="zh-TW" sz="1500" b="1" dirty="0">
              <a:latin typeface="微軟正黑體" pitchFamily="34" charset="-120"/>
              <a:ea typeface="微軟正黑體" pitchFamily="34" charset="-120"/>
            </a:endParaRPr>
          </a:p>
          <a:p>
            <a:pPr marL="85725" indent="92075"/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176213" indent="-176213"/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4.『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洗肚子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在與醫師討論後，可配合自己的需求，稍微</a:t>
            </a:r>
            <a:r>
              <a:rPr lang="zh-TW" altLang="en-US" sz="1500" b="1">
                <a:latin typeface="微軟正黑體" pitchFamily="34" charset="-120"/>
                <a:ea typeface="微軟正黑體" pitchFamily="34" charset="-120"/>
              </a:rPr>
              <a:t>調整</a:t>
            </a:r>
            <a:r>
              <a:rPr lang="zh-TW" altLang="en-US" sz="1500" b="1" smtClean="0">
                <a:latin typeface="微軟正黑體" pitchFamily="34" charset="-120"/>
                <a:ea typeface="微軟正黑體" pitchFamily="34" charset="-120"/>
              </a:rPr>
              <a:t>時間</a:t>
            </a:r>
            <a:r>
              <a:rPr lang="en-US" altLang="zh-TW" sz="1500" b="1" smtClean="0">
                <a:latin typeface="微軟正黑體" pitchFamily="34" charset="-120"/>
                <a:ea typeface="微軟正黑體" pitchFamily="34" charset="-120"/>
              </a:rPr>
              <a:t>?</a:t>
            </a:r>
            <a:endParaRPr lang="en-US" altLang="zh-TW" sz="1500" b="1" dirty="0">
              <a:latin typeface="微軟正黑體" pitchFamily="34" charset="-120"/>
              <a:ea typeface="微軟正黑體" pitchFamily="34" charset="-120"/>
            </a:endParaRPr>
          </a:p>
          <a:p>
            <a:pPr marL="85725" indent="92075"/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176213" marR="0" lvl="0" indent="-1762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5.</a:t>
            </a:r>
            <a:r>
              <a:rPr kumimoji="0" lang="zh-TW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換腰子的</a:t>
            </a:r>
            <a:r>
              <a:rPr kumimoji="0" lang="en-US" altLang="zh-TW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『</a:t>
            </a:r>
            <a:r>
              <a:rPr kumimoji="0" lang="zh-TW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存活率</a:t>
            </a:r>
            <a:r>
              <a:rPr kumimoji="0" lang="en-US" altLang="zh-TW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』</a:t>
            </a:r>
            <a:r>
              <a:rPr kumimoji="0" lang="zh-TW" alt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比洗肚子、洗腰子高？</a:t>
            </a:r>
            <a:endParaRPr kumimoji="0" lang="en-US" altLang="zh-TW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n-cs"/>
            </a:endParaRPr>
          </a:p>
          <a:p>
            <a:pPr marL="85725" marR="0" lvl="0" indent="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□</a:t>
            </a: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對 </a:t>
            </a: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□</a:t>
            </a: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不對 </a:t>
            </a: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□</a:t>
            </a:r>
            <a:r>
              <a:rPr kumimoji="0" lang="zh-TW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n-cs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85725" indent="-85725"/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6.</a:t>
            </a:r>
            <a:r>
              <a:rPr lang="zh-TW" altLang="en-US" sz="1500" b="1" dirty="0">
                <a:latin typeface="微軟正黑體" pitchFamily="34" charset="-120"/>
                <a:ea typeface="微軟正黑體" pitchFamily="34" charset="-120"/>
              </a:rPr>
              <a:t>換腰子後，需長期吃抗排斥藥物</a:t>
            </a:r>
            <a:r>
              <a:rPr lang="en-US" altLang="zh-TW" sz="1500" b="1" dirty="0">
                <a:latin typeface="微軟正黑體" pitchFamily="34" charset="-120"/>
                <a:ea typeface="微軟正黑體" pitchFamily="34" charset="-120"/>
              </a:rPr>
              <a:t>?</a:t>
            </a:r>
          </a:p>
          <a:p>
            <a:pPr marL="177800"/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不對 </a:t>
            </a:r>
            <a:r>
              <a:rPr lang="zh-TW" altLang="en-US" sz="1500" dirty="0">
                <a:latin typeface="+mn-ea"/>
              </a:rPr>
              <a:t>□</a:t>
            </a:r>
            <a:r>
              <a:rPr lang="zh-TW" altLang="en-US" sz="1500" dirty="0">
                <a:latin typeface="微軟正黑體" pitchFamily="34" charset="-120"/>
                <a:ea typeface="微軟正黑體" pitchFamily="34" charset="-120"/>
              </a:rPr>
              <a:t>不知道。</a:t>
            </a:r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85725" indent="-85725"/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  <a:p>
            <a:pPr marL="85725" indent="-85725"/>
            <a:endParaRPr lang="en-US" altLang="zh-TW" sz="1500" dirty="0"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42028687"/>
              </p:ext>
            </p:extLst>
          </p:nvPr>
        </p:nvGraphicFramePr>
        <p:xfrm>
          <a:off x="6193413" y="548680"/>
          <a:ext cx="2736305" cy="214905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4504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431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項目</a:t>
                      </a: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b="1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不在意→很在意</a:t>
                      </a:r>
                      <a:endParaRPr lang="en-US" altLang="zh-TW" sz="1400" b="1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腎功能的影響</a:t>
                      </a: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洗腎的次數</a:t>
                      </a: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>
                          <a:latin typeface="微軟正黑體" pitchFamily="34" charset="-120"/>
                          <a:ea typeface="微軟正黑體" pitchFamily="34" charset="-120"/>
                        </a:rPr>
                        <a:t>洗腎的時間</a:t>
                      </a:r>
                      <a:endParaRPr lang="zh-TW" altLang="en-US" sz="14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需固定時間到醫院</a:t>
                      </a: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其他併發症</a:t>
                      </a: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lang="zh-TW" altLang="en-US" sz="1400" b="0" dirty="0">
                          <a:latin typeface="微軟正黑體" pitchFamily="34" charset="-120"/>
                          <a:ea typeface="微軟正黑體" pitchFamily="34" charset="-120"/>
                        </a:rPr>
                        <a:t>年存活率</a:t>
                      </a:r>
                    </a:p>
                  </a:txBody>
                  <a:tcPr marL="0" marR="0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0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1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2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3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4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600" b="0" dirty="0">
                          <a:latin typeface="Andale WT" pitchFamily="34" charset="-120"/>
                          <a:ea typeface="Andale WT" pitchFamily="34" charset="-120"/>
                          <a:cs typeface="Andale WT" pitchFamily="34" charset="-120"/>
                        </a:rPr>
                        <a:t>5</a:t>
                      </a:r>
                      <a:endParaRPr lang="zh-TW" altLang="en-US" sz="1600" b="0" dirty="0">
                        <a:latin typeface="Andale WT" pitchFamily="34" charset="-120"/>
                        <a:ea typeface="Andale WT" pitchFamily="34" charset="-120"/>
                        <a:cs typeface="Andale WT" pitchFamily="34" charset="-120"/>
                      </a:endParaRPr>
                    </a:p>
                  </a:txBody>
                  <a:tcPr marL="68596" marR="68596" marT="19292" marB="19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4" name="矩形 33"/>
          <p:cNvSpPr/>
          <p:nvPr/>
        </p:nvSpPr>
        <p:spPr>
          <a:xfrm>
            <a:off x="6132236" y="214290"/>
            <a:ext cx="2940358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lvl="0"/>
            <a:r>
              <a:rPr lang="zh-TW" altLang="en-US" sz="16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◎步驟二、需要在意事情</a:t>
            </a:r>
            <a:r>
              <a:rPr lang="en-US" altLang="zh-TW" sz="1600" b="1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?</a:t>
            </a:r>
          </a:p>
        </p:txBody>
      </p:sp>
      <p:sp>
        <p:nvSpPr>
          <p:cNvPr id="35" name="矩形 34"/>
          <p:cNvSpPr/>
          <p:nvPr/>
        </p:nvSpPr>
        <p:spPr>
          <a:xfrm>
            <a:off x="6203674" y="2780928"/>
            <a:ext cx="2940358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lvl="0"/>
            <a:r>
              <a:rPr lang="zh-TW" altLang="en-US" sz="1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◎步驟三、常見的問題</a:t>
            </a:r>
            <a:r>
              <a:rPr lang="en-US" altLang="zh-TW" sz="1600" b="1" dirty="0">
                <a:solidFill>
                  <a:srgbClr val="0000FF"/>
                </a:solidFill>
                <a:latin typeface="微軟正黑體" pitchFamily="34" charset="-120"/>
                <a:ea typeface="微軟正黑體" pitchFamily="34" charset="-120"/>
              </a:rPr>
              <a:t>Q&amp;A?</a:t>
            </a:r>
          </a:p>
        </p:txBody>
      </p:sp>
      <p:sp>
        <p:nvSpPr>
          <p:cNvPr id="29" name="圓角矩形 28"/>
          <p:cNvSpPr/>
          <p:nvPr/>
        </p:nvSpPr>
        <p:spPr>
          <a:xfrm>
            <a:off x="3145416" y="214290"/>
            <a:ext cx="2712468" cy="247650"/>
          </a:xfrm>
          <a:prstGeom prst="roundRect">
            <a:avLst/>
          </a:prstGeom>
          <a:solidFill>
            <a:srgbClr val="CC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600" b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三、透過步驟，協助您選擇</a:t>
            </a:r>
            <a:r>
              <a:rPr lang="en-US" altLang="zh-TW" sz="1600" b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!</a:t>
            </a:r>
            <a:endParaRPr lang="en-US" altLang="zh-TW" sz="16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36" name="圖片 35">
            <a:extLst>
              <a:ext uri="{FF2B5EF4-FFF2-40B4-BE49-F238E27FC236}">
                <a16:creationId xmlns:a16="http://schemas.microsoft.com/office/drawing/2014/main" xmlns="" id="{CFD9EB8B-8C98-4195-8EF5-2B89E4A064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14110" y="892768"/>
            <a:ext cx="786452" cy="796118"/>
          </a:xfrm>
          <a:prstGeom prst="rect">
            <a:avLst/>
          </a:prstGeom>
        </p:spPr>
      </p:pic>
      <p:pic>
        <p:nvPicPr>
          <p:cNvPr id="37" name="圖片 36">
            <a:extLst>
              <a:ext uri="{FF2B5EF4-FFF2-40B4-BE49-F238E27FC236}">
                <a16:creationId xmlns:a16="http://schemas.microsoft.com/office/drawing/2014/main" xmlns="" id="{BFB49230-7971-405E-B10F-1960A97FBC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6245" y="902434"/>
            <a:ext cx="640135" cy="786452"/>
          </a:xfrm>
          <a:prstGeom prst="rect">
            <a:avLst/>
          </a:prstGeom>
        </p:spPr>
      </p:pic>
      <p:pic>
        <p:nvPicPr>
          <p:cNvPr id="38" name="圖片 37">
            <a:extLst>
              <a:ext uri="{FF2B5EF4-FFF2-40B4-BE49-F238E27FC236}">
                <a16:creationId xmlns:a16="http://schemas.microsoft.com/office/drawing/2014/main" xmlns="" id="{C8081840-7C0A-459E-8EAF-2BD0232B14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5918" y="1785926"/>
            <a:ext cx="1071570" cy="786452"/>
          </a:xfrm>
          <a:prstGeom prst="rect">
            <a:avLst/>
          </a:prstGeom>
        </p:spPr>
      </p:pic>
      <p:pic>
        <p:nvPicPr>
          <p:cNvPr id="40" name="圖片 39">
            <a:extLst>
              <a:ext uri="{FF2B5EF4-FFF2-40B4-BE49-F238E27FC236}">
                <a16:creationId xmlns:a16="http://schemas.microsoft.com/office/drawing/2014/main" xmlns="" id="{EA683EF3-DF56-46F6-BFE7-86BF32194D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0166" y="3448877"/>
            <a:ext cx="1346390" cy="980255"/>
          </a:xfrm>
          <a:prstGeom prst="rect">
            <a:avLst/>
          </a:prstGeom>
        </p:spPr>
      </p:pic>
      <p:sp>
        <p:nvSpPr>
          <p:cNvPr id="30" name="橢圓 29"/>
          <p:cNvSpPr/>
          <p:nvPr/>
        </p:nvSpPr>
        <p:spPr>
          <a:xfrm>
            <a:off x="4500562" y="6572272"/>
            <a:ext cx="203515" cy="206642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5144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000" smtClean="0">
                <a:solidFill>
                  <a:schemeClr val="tx1"/>
                </a:solidFill>
              </a:rPr>
              <a:t>2</a:t>
            </a:r>
            <a:endParaRPr kumimoji="0"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41" name="橢圓 40"/>
          <p:cNvSpPr/>
          <p:nvPr/>
        </p:nvSpPr>
        <p:spPr>
          <a:xfrm>
            <a:off x="1428728" y="6572272"/>
            <a:ext cx="203515" cy="206642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5144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000" smtClean="0">
                <a:solidFill>
                  <a:schemeClr val="tx1"/>
                </a:solidFill>
              </a:rPr>
              <a:t>1</a:t>
            </a:r>
            <a:endParaRPr kumimoji="0"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43" name="橢圓 42"/>
          <p:cNvSpPr/>
          <p:nvPr/>
        </p:nvSpPr>
        <p:spPr>
          <a:xfrm>
            <a:off x="7583195" y="6572272"/>
            <a:ext cx="203515" cy="206642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51444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000" smtClean="0">
                <a:solidFill>
                  <a:schemeClr val="tx1"/>
                </a:solidFill>
              </a:rPr>
              <a:t>3</a:t>
            </a:r>
            <a:endParaRPr kumimoji="0" lang="zh-TW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4629</TotalTime>
  <Words>697</Words>
  <Application>Microsoft Office PowerPoint</Application>
  <PresentationFormat>如螢幕大小 (4:3)</PresentationFormat>
  <Paragraphs>202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末期腎臟病 應該選擇哪一種治療?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早期肝癌，我該選擇手術或電燒?</dc:title>
  <dc:creator>user</dc:creator>
  <cp:lastModifiedBy>PC163138</cp:lastModifiedBy>
  <cp:revision>354</cp:revision>
  <cp:lastPrinted>2025-05-19T07:34:23Z</cp:lastPrinted>
  <dcterms:created xsi:type="dcterms:W3CDTF">2019-01-15T06:11:09Z</dcterms:created>
  <dcterms:modified xsi:type="dcterms:W3CDTF">2025-06-24T05:47:29Z</dcterms:modified>
</cp:coreProperties>
</file>