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4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CC"/>
    <a:srgbClr val="FFFF99"/>
    <a:srgbClr val="FFCCCC"/>
    <a:srgbClr val="FFCC99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8"/>
    <p:restoredTop sz="92364"/>
  </p:normalViewPr>
  <p:slideViewPr>
    <p:cSldViewPr>
      <p:cViewPr varScale="1">
        <p:scale>
          <a:sx n="77" d="100"/>
          <a:sy n="77" d="100"/>
        </p:scale>
        <p:origin x="-326" y="-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2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alibri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Calibri" charset="0"/>
                <a:ea typeface="新細明體" charset="-120"/>
              </a:defRPr>
            </a:lvl1pPr>
          </a:lstStyle>
          <a:p>
            <a:pPr>
              <a:defRPr/>
            </a:pPr>
            <a:fld id="{C7EA091B-9937-48C4-8AEC-E00C07A0E9ED}" type="datetimeFigureOut">
              <a:rPr lang="zh-TW" altLang="en-US"/>
              <a:pPr>
                <a:defRPr/>
              </a:pPr>
              <a:t>03/24/2016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alibri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A7C7E6B-C056-4953-9AE2-6ED84412D538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alibri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Calibri" charset="0"/>
                <a:ea typeface="新細明體" charset="-120"/>
              </a:defRPr>
            </a:lvl1pPr>
          </a:lstStyle>
          <a:p>
            <a:pPr>
              <a:defRPr/>
            </a:pPr>
            <a:fld id="{BC6CAB9B-3A51-4219-B56B-0D72532E30B0}" type="datetimeFigureOut">
              <a:rPr lang="zh-TW" altLang="en-US"/>
              <a:pPr>
                <a:defRPr/>
              </a:pPr>
              <a:t>03/24/2016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alibri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3AC0ED1C-65B0-493B-BC6D-603759F872D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altLang="zh-TW" dirty="0" smtClean="0"/>
              <a:t>GCP</a:t>
            </a:r>
            <a:r>
              <a:rPr lang="zh-TW" altLang="en-US" dirty="0" smtClean="0"/>
              <a:t>：優良臨床試驗規範</a:t>
            </a:r>
            <a:endParaRPr lang="en-US" altLang="en-US" dirty="0" smtClean="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2000">
                <a:solidFill>
                  <a:srgbClr val="FFFFFF"/>
                </a:solidFill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>
                <a:solidFill>
                  <a:schemeClr val="tx2"/>
                </a:solidFill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3C64E2-98F4-46AB-9EC1-FE8D256F845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2350E-3C12-4226-A670-5055CBC2CE48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F1B58B2C-10E8-4C80-9170-4B8EA12C7D1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24136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484784"/>
            <a:ext cx="8153400" cy="5112568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/>
            </a:lvl1pPr>
          </a:lstStyle>
          <a:p>
            <a:fld id="{42B8BB16-992B-45DA-980F-52614573C2A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7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/>
          <a:lstStyle>
            <a:lvl1pPr>
              <a:defRPr sz="2400"/>
            </a:lvl1pPr>
          </a:lstStyle>
          <a:p>
            <a:fld id="{069BE5E4-4BCF-4A30-9142-A1FA2F612C8E}" type="slidenum">
              <a:rPr lang="zh-TW" altLang="en-US"/>
              <a:pPr/>
              <a:t>‹#›</a:t>
            </a:fld>
            <a:endParaRPr lang="zh-TW" altLang="en-US"/>
          </a:p>
        </p:txBody>
      </p:sp>
      <p:sp>
        <p:nvSpPr>
          <p:cNvPr id="9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7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C8E840-4A7A-49DD-923B-5EE2E1EF4C14}" type="slidenum">
              <a:rPr lang="zh-TW" altLang="en-US"/>
              <a:pPr/>
              <a:t>‹#›</a:t>
            </a:fld>
            <a:endParaRPr lang="zh-TW" altLang="en-US"/>
          </a:p>
        </p:txBody>
      </p:sp>
      <p:sp>
        <p:nvSpPr>
          <p:cNvPr id="7" name="頁尾版面配置區 11"/>
          <p:cNvSpPr>
            <a:spLocks noGrp="1"/>
          </p:cNvSpPr>
          <p:nvPr>
            <p:ph type="ftr" sz="quarter" idx="12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日期版面配置區 9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3CB9D9-3C06-47AA-B301-AE7655FE66F0}" type="slidenum">
              <a:rPr lang="zh-TW" altLang="en-US"/>
              <a:pPr/>
              <a:t>‹#›</a:t>
            </a:fld>
            <a:endParaRPr lang="zh-TW" altLang="en-US"/>
          </a:p>
        </p:txBody>
      </p:sp>
      <p:sp>
        <p:nvSpPr>
          <p:cNvPr id="9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CDA07-20E8-49A8-B1DF-DB25FBD18C0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5E4E82-D8BB-4549-98DC-E0E1D678637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DFA37-9548-4DAA-991F-1C2AC32DF38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9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3BFED2F6-4008-4DC7-9A05-854CC65E18CA}" type="slidenum">
              <a:rPr lang="zh-TW" altLang="en-US"/>
              <a:pPr/>
              <a:t>‹#›</a:t>
            </a:fld>
            <a:endParaRPr lang="zh-TW" altLang="en-US"/>
          </a:p>
        </p:txBody>
      </p:sp>
      <p:sp>
        <p:nvSpPr>
          <p:cNvPr id="11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>
                <a:latin typeface="Calibri" charset="0"/>
                <a:ea typeface="微軟正黑體" charset="0"/>
                <a:cs typeface="微軟正黑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en-US" smtClean="0"/>
          </a:p>
        </p:txBody>
      </p:sp>
      <p:sp>
        <p:nvSpPr>
          <p:cNvPr id="102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12775" y="1495425"/>
            <a:ext cx="8153400" cy="51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en-US" smtClean="0"/>
          </a:p>
        </p:txBody>
      </p:sp>
      <p:sp>
        <p:nvSpPr>
          <p:cNvPr id="7" name="矩形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115887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90550" y="115887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>
              <a:solidFill>
                <a:srgbClr val="FFFFFF"/>
              </a:solidFill>
              <a:cs typeface="微軟正黑體" charset="0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143000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b="1">
                <a:solidFill>
                  <a:srgbClr val="FFFFFF"/>
                </a:solidFill>
                <a:ea typeface="微軟正黑體" pitchFamily="34" charset="-120"/>
              </a:defRPr>
            </a:lvl1pPr>
          </a:lstStyle>
          <a:p>
            <a:fld id="{C606A27C-83C9-4573-9557-F263C484EFF4}" type="slidenum">
              <a:rPr lang="zh-TW" altLang="en-US"/>
              <a:pPr/>
              <a:t>‹#›</a:t>
            </a:fld>
            <a:endParaRPr lang="zh-TW" altLang="en-US"/>
          </a:p>
        </p:txBody>
      </p:sp>
      <p:pic>
        <p:nvPicPr>
          <p:cNvPr id="1032" name="Picture 8" descr="ntuh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9388" y="6357938"/>
            <a:ext cx="1192212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28" r:id="rId1"/>
    <p:sldLayoutId id="2147485029" r:id="rId2"/>
    <p:sldLayoutId id="2147485030" r:id="rId3"/>
    <p:sldLayoutId id="2147485031" r:id="rId4"/>
    <p:sldLayoutId id="2147485032" r:id="rId5"/>
    <p:sldLayoutId id="2147485033" r:id="rId6"/>
    <p:sldLayoutId id="2147485034" r:id="rId7"/>
    <p:sldLayoutId id="2147485035" r:id="rId8"/>
    <p:sldLayoutId id="2147485036" r:id="rId9"/>
    <p:sldLayoutId id="2147485037" r:id="rId10"/>
    <p:sldLayoutId id="214748503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chemeClr val="tx2"/>
          </a:solidFill>
          <a:latin typeface="+mj-lt"/>
          <a:ea typeface="+mj-ea"/>
          <a:cs typeface="微軟正黑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  <a:cs typeface="微軟正黑體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微軟正黑體" pitchFamily="34" charset="-12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800" kern="1200">
          <a:solidFill>
            <a:schemeClr val="tx1"/>
          </a:solidFill>
          <a:latin typeface="+mn-lt"/>
          <a:ea typeface="+mn-ea"/>
          <a:cs typeface="微軟正黑體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微軟正黑體" charset="0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微軟正黑體" charset="0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微軟正黑體" charset="0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微軟正黑體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300038"/>
            <a:ext cx="8153400" cy="700070"/>
          </a:xfrm>
        </p:spPr>
        <p:txBody>
          <a:bodyPr/>
          <a:lstStyle/>
          <a:p>
            <a:pPr algn="ctr">
              <a:defRPr/>
            </a:pPr>
            <a:r>
              <a:rPr kumimoji="1"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IRB </a:t>
            </a:r>
            <a:r>
              <a:rPr kumimoji="1"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研究人員教育訓練時數要求</a:t>
            </a:r>
            <a:endParaRPr lang="zh-TW" altLang="en-US" sz="3600" dirty="0"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48130" name="投影片編號版面配置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B03634-CC9C-4294-A94B-D5030D5832AA}" type="slidenum">
              <a:rPr lang="zh-TW" altLang="en-US"/>
              <a:pPr/>
              <a:t>1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0" y="6345127"/>
            <a:ext cx="1835696" cy="51287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glow rad="127000">
              <a:schemeClr val="accent1">
                <a:alpha val="10000"/>
              </a:schemeClr>
            </a:glow>
          </a:effectLst>
        </p:spPr>
      </p:pic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79388" y="1387475"/>
          <a:ext cx="8785225" cy="5418157"/>
        </p:xfrm>
        <a:graphic>
          <a:graphicData uri="http://schemas.openxmlformats.org/drawingml/2006/table">
            <a:tbl>
              <a:tblPr/>
              <a:tblGrid>
                <a:gridCol w="1743075"/>
                <a:gridCol w="1363653"/>
                <a:gridCol w="5678497"/>
              </a:tblGrid>
              <a:tr h="13255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計畫主持人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含協同主持人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人體試驗案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（醫療法）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六年內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具備下列課程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人體試驗相關訓練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30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小時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須含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三年內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「臨床試驗主持人講習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」、「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受試者隱私保護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」、「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臨床研究利益衝突管理 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」各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小時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醫學倫理相關課程至少 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9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小時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3.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於體細胞或基因治療人體試驗，另加 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小時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以上之有關訓練。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微軟正黑體" pitchFamily="34" charset="-12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71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學術研究案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三年內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具備共計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18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：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包含下列課程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  <a:endParaRPr kumimoji="0" lang="zh-TW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1.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本院舉辦「臨床試驗主持人講習」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2.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臨床試驗相關課程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含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GCP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、受試者隱私保護及相關倫理或法律課程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  <a:endParaRPr kumimoji="0" lang="zh-TW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3.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三年內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臨床研究相關利益衝突管理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研究人員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/</a:t>
                      </a:r>
                      <a:endParaRPr kumimoji="0" lang="zh-TW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護士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/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研究助理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初審案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三年內具備下列課程，共計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AutoNum type="arabicPeriod"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GCP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及研究倫理各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AutoNum type="arabicPeriod"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本院舉辦「臨床試驗主持人講習」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AutoNum type="arabicPeriod"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受試者隱私保護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AutoNum type="arabicPeriod"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三年內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臨床研究相關利益衝突管理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持續教育</a:t>
                      </a: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每年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小時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臨床研究相關訓練課程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例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GCP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、受試者保護相關倫理或法律課程、主持人講習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自訂 1">
      <a:majorFont>
        <a:latin typeface="Calibri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ppt_cmh_2015_12</Template>
  <TotalTime>22091</TotalTime>
  <Words>241</Words>
  <Application>Microsoft Macintosh PowerPoint</Application>
  <PresentationFormat>如螢幕大小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中庸</vt:lpstr>
      <vt:lpstr>IRB 研究人員教育訓練時數要求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AAHRPP認證涵蓋三方面</dc:title>
  <dc:creator>Yenchun Lin</dc:creator>
  <cp:lastModifiedBy>PC83117</cp:lastModifiedBy>
  <cp:revision>296</cp:revision>
  <dcterms:created xsi:type="dcterms:W3CDTF">2015-05-30T07:14:56Z</dcterms:created>
  <dcterms:modified xsi:type="dcterms:W3CDTF">2016-03-24T03:46:37Z</dcterms:modified>
</cp:coreProperties>
</file>